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4"/>
  </p:notesMasterIdLst>
  <p:sldIdLst>
    <p:sldId id="374" r:id="rId2"/>
    <p:sldId id="256" r:id="rId3"/>
    <p:sldId id="520" r:id="rId4"/>
    <p:sldId id="544" r:id="rId5"/>
    <p:sldId id="481" r:id="rId6"/>
    <p:sldId id="518" r:id="rId7"/>
    <p:sldId id="519" r:id="rId8"/>
    <p:sldId id="487" r:id="rId9"/>
    <p:sldId id="545" r:id="rId10"/>
    <p:sldId id="489" r:id="rId11"/>
    <p:sldId id="552" r:id="rId12"/>
    <p:sldId id="546" r:id="rId13"/>
    <p:sldId id="553" r:id="rId14"/>
    <p:sldId id="494" r:id="rId15"/>
    <p:sldId id="547" r:id="rId16"/>
    <p:sldId id="521" r:id="rId17"/>
    <p:sldId id="548" r:id="rId18"/>
    <p:sldId id="529" r:id="rId19"/>
    <p:sldId id="555" r:id="rId20"/>
    <p:sldId id="438" r:id="rId21"/>
    <p:sldId id="549" r:id="rId22"/>
    <p:sldId id="554" r:id="rId23"/>
    <p:sldId id="439" r:id="rId24"/>
    <p:sldId id="530" r:id="rId25"/>
    <p:sldId id="531" r:id="rId26"/>
    <p:sldId id="532" r:id="rId27"/>
    <p:sldId id="533" r:id="rId28"/>
    <p:sldId id="534" r:id="rId29"/>
    <p:sldId id="550" r:id="rId30"/>
    <p:sldId id="535" r:id="rId31"/>
    <p:sldId id="536" r:id="rId32"/>
    <p:sldId id="540" r:id="rId33"/>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E4E1"/>
    <a:srgbClr val="1BE58A"/>
    <a:srgbClr val="14ECC3"/>
    <a:srgbClr val="C20EB9"/>
    <a:srgbClr val="6C92CA"/>
    <a:srgbClr val="76428E"/>
    <a:srgbClr val="7DB9A2"/>
    <a:srgbClr val="BC14A8"/>
    <a:srgbClr val="6DC99D"/>
    <a:srgbClr val="77BF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3" autoAdjust="0"/>
    <p:restoredTop sz="78009" autoAdjust="0"/>
  </p:normalViewPr>
  <p:slideViewPr>
    <p:cSldViewPr>
      <p:cViewPr varScale="1">
        <p:scale>
          <a:sx n="67" d="100"/>
          <a:sy n="67" d="100"/>
        </p:scale>
        <p:origin x="1312" y="7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92" d="100"/>
          <a:sy n="92" d="100"/>
        </p:scale>
        <p:origin x="-373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a:t>Contribution to FICO score</a:t>
            </a:r>
          </a:p>
        </c:rich>
      </c:tx>
      <c:layout>
        <c:manualLayout>
          <c:xMode val="edge"/>
          <c:yMode val="edge"/>
          <c:x val="0.12003333333333334"/>
          <c:y val="3.1684323550465285E-2"/>
        </c:manualLayout>
      </c:layout>
      <c:overlay val="0"/>
    </c:title>
    <c:autoTitleDeleted val="0"/>
    <c:plotArea>
      <c:layout>
        <c:manualLayout>
          <c:layoutTarget val="inner"/>
          <c:xMode val="edge"/>
          <c:yMode val="edge"/>
          <c:x val="0.20022939632545933"/>
          <c:y val="0.2021090431877833"/>
          <c:w val="0.70386666666666664"/>
          <c:h val="0.63987878787878782"/>
        </c:manualLayout>
      </c:layout>
      <c:doughnutChart>
        <c:varyColors val="1"/>
        <c:ser>
          <c:idx val="0"/>
          <c:order val="0"/>
          <c:tx>
            <c:strRef>
              <c:f>Sheet1!$B$1</c:f>
              <c:strCache>
                <c:ptCount val="1"/>
                <c:pt idx="0">
                  <c:v>Contribution to FICO score (%)</c:v>
                </c:pt>
              </c:strCache>
            </c:strRef>
          </c:tx>
          <c:dPt>
            <c:idx val="0"/>
            <c:bubble3D val="0"/>
            <c:extLst>
              <c:ext xmlns:c16="http://schemas.microsoft.com/office/drawing/2014/chart" uri="{C3380CC4-5D6E-409C-BE32-E72D297353CC}">
                <c16:uniqueId val="{00000000-F45B-4F2D-8516-20077B469322}"/>
              </c:ext>
            </c:extLst>
          </c:dPt>
          <c:dPt>
            <c:idx val="1"/>
            <c:bubble3D val="0"/>
            <c:extLst>
              <c:ext xmlns:c16="http://schemas.microsoft.com/office/drawing/2014/chart" uri="{C3380CC4-5D6E-409C-BE32-E72D297353CC}">
                <c16:uniqueId val="{00000001-F45B-4F2D-8516-20077B469322}"/>
              </c:ext>
            </c:extLst>
          </c:dPt>
          <c:dPt>
            <c:idx val="2"/>
            <c:bubble3D val="0"/>
            <c:spPr>
              <a:solidFill>
                <a:schemeClr val="accent3"/>
              </a:solidFill>
            </c:spPr>
            <c:extLst>
              <c:ext xmlns:c16="http://schemas.microsoft.com/office/drawing/2014/chart" uri="{C3380CC4-5D6E-409C-BE32-E72D297353CC}">
                <c16:uniqueId val="{00000003-F5F7-4301-8B75-CB9A4233BBC8}"/>
              </c:ext>
            </c:extLst>
          </c:dPt>
          <c:dPt>
            <c:idx val="3"/>
            <c:bubble3D val="0"/>
            <c:spPr>
              <a:solidFill>
                <a:srgbClr val="FFFF00"/>
              </a:solidFill>
            </c:spPr>
            <c:extLst>
              <c:ext xmlns:c16="http://schemas.microsoft.com/office/drawing/2014/chart" uri="{C3380CC4-5D6E-409C-BE32-E72D297353CC}">
                <c16:uniqueId val="{00000002-F45B-4F2D-8516-20077B469322}"/>
              </c:ext>
            </c:extLst>
          </c:dPt>
          <c:dPt>
            <c:idx val="4"/>
            <c:bubble3D val="0"/>
            <c:spPr>
              <a:solidFill>
                <a:schemeClr val="bg1">
                  <a:lumMod val="75000"/>
                </a:schemeClr>
              </a:solidFill>
            </c:spPr>
            <c:extLst>
              <c:ext xmlns:c16="http://schemas.microsoft.com/office/drawing/2014/chart" uri="{C3380CC4-5D6E-409C-BE32-E72D297353CC}">
                <c16:uniqueId val="{00000004-F5F7-4301-8B75-CB9A4233BBC8}"/>
              </c:ext>
            </c:extLst>
          </c:dPt>
          <c:dLbls>
            <c:numFmt formatCode="0%" sourceLinked="0"/>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Payment History</c:v>
                </c:pt>
                <c:pt idx="1">
                  <c:v>Amount of Debt</c:v>
                </c:pt>
                <c:pt idx="2">
                  <c:v>Length of History</c:v>
                </c:pt>
                <c:pt idx="3">
                  <c:v>New Credit</c:v>
                </c:pt>
                <c:pt idx="4">
                  <c:v>Credit Mix</c:v>
                </c:pt>
              </c:strCache>
            </c:strRef>
          </c:cat>
          <c:val>
            <c:numRef>
              <c:f>Sheet1!$B$2:$B$6</c:f>
              <c:numCache>
                <c:formatCode>General</c:formatCode>
                <c:ptCount val="5"/>
                <c:pt idx="0">
                  <c:v>0.35</c:v>
                </c:pt>
                <c:pt idx="1">
                  <c:v>0.3</c:v>
                </c:pt>
                <c:pt idx="2">
                  <c:v>0.15</c:v>
                </c:pt>
                <c:pt idx="3">
                  <c:v>0.1</c:v>
                </c:pt>
                <c:pt idx="4">
                  <c:v>0.1</c:v>
                </c:pt>
              </c:numCache>
            </c:numRef>
          </c:val>
          <c:extLst>
            <c:ext xmlns:c16="http://schemas.microsoft.com/office/drawing/2014/chart" uri="{C3380CC4-5D6E-409C-BE32-E72D297353CC}">
              <c16:uniqueId val="{00000003-F45B-4F2D-8516-20077B469322}"/>
            </c:ext>
          </c:extLst>
        </c:ser>
        <c:dLbls>
          <c:showLegendKey val="0"/>
          <c:showVal val="0"/>
          <c:showCatName val="0"/>
          <c:showSerName val="0"/>
          <c:showPercent val="0"/>
          <c:showBubbleSize val="0"/>
          <c:showLeaderLines val="1"/>
        </c:dLbls>
        <c:firstSliceAng val="0"/>
        <c:holeSize val="50"/>
      </c:doughnutChart>
    </c:plotArea>
    <c:legend>
      <c:legendPos val="b"/>
      <c:layout>
        <c:manualLayout>
          <c:xMode val="edge"/>
          <c:yMode val="edge"/>
          <c:x val="0"/>
          <c:y val="0.85961441183488418"/>
          <c:w val="1"/>
          <c:h val="0.14038558816511573"/>
        </c:manualLayout>
      </c:layout>
      <c:overlay val="0"/>
      <c:txPr>
        <a:bodyPr/>
        <a:lstStyle/>
        <a:p>
          <a:pPr>
            <a:defRPr sz="1200"/>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10961865060985E-2"/>
          <c:y val="0.18349103294784538"/>
          <c:w val="0.56386675930214603"/>
          <c:h val="0.81650896705215459"/>
        </c:manualLayout>
      </c:layout>
      <c:doughnutChart>
        <c:varyColors val="1"/>
        <c:ser>
          <c:idx val="0"/>
          <c:order val="0"/>
          <c:tx>
            <c:strRef>
              <c:f>Sheet1!$B$1</c:f>
              <c:strCache>
                <c:ptCount val="1"/>
                <c:pt idx="0">
                  <c:v>Contribution to FICO score (%)</c:v>
                </c:pt>
              </c:strCache>
            </c:strRef>
          </c:tx>
          <c:spPr>
            <a:ln>
              <a:solidFill>
                <a:schemeClr val="bg1">
                  <a:lumMod val="75000"/>
                </a:schemeClr>
              </a:solidFill>
            </a:ln>
          </c:spPr>
          <c:dPt>
            <c:idx val="0"/>
            <c:bubble3D val="0"/>
            <c:extLst>
              <c:ext xmlns:c16="http://schemas.microsoft.com/office/drawing/2014/chart" uri="{C3380CC4-5D6E-409C-BE32-E72D297353CC}">
                <c16:uniqueId val="{00000000-D10B-4D02-94EF-89FB0107B72F}"/>
              </c:ext>
            </c:extLst>
          </c:dPt>
          <c:dPt>
            <c:idx val="1"/>
            <c:bubble3D val="0"/>
            <c:spPr>
              <a:noFill/>
              <a:ln>
                <a:solidFill>
                  <a:schemeClr val="bg1">
                    <a:lumMod val="75000"/>
                  </a:schemeClr>
                </a:solidFill>
              </a:ln>
            </c:spPr>
            <c:extLst>
              <c:ext xmlns:c16="http://schemas.microsoft.com/office/drawing/2014/chart" uri="{C3380CC4-5D6E-409C-BE32-E72D297353CC}">
                <c16:uniqueId val="{00000001-D10B-4D02-94EF-89FB0107B72F}"/>
              </c:ext>
            </c:extLst>
          </c:dPt>
          <c:dPt>
            <c:idx val="2"/>
            <c:bubble3D val="0"/>
            <c:spPr>
              <a:noFill/>
              <a:ln>
                <a:solidFill>
                  <a:schemeClr val="bg1">
                    <a:lumMod val="75000"/>
                  </a:schemeClr>
                </a:solidFill>
              </a:ln>
            </c:spPr>
            <c:extLst>
              <c:ext xmlns:c16="http://schemas.microsoft.com/office/drawing/2014/chart" uri="{C3380CC4-5D6E-409C-BE32-E72D297353CC}">
                <c16:uniqueId val="{00000003-8C8D-44C2-ABDB-7A7F6D046BC6}"/>
              </c:ext>
            </c:extLst>
          </c:dPt>
          <c:dPt>
            <c:idx val="3"/>
            <c:bubble3D val="0"/>
            <c:spPr>
              <a:noFill/>
              <a:ln>
                <a:solidFill>
                  <a:schemeClr val="bg1">
                    <a:lumMod val="75000"/>
                  </a:schemeClr>
                </a:solidFill>
              </a:ln>
            </c:spPr>
            <c:extLst>
              <c:ext xmlns:c16="http://schemas.microsoft.com/office/drawing/2014/chart" uri="{C3380CC4-5D6E-409C-BE32-E72D297353CC}">
                <c16:uniqueId val="{00000002-D10B-4D02-94EF-89FB0107B72F}"/>
              </c:ext>
            </c:extLst>
          </c:dPt>
          <c:dPt>
            <c:idx val="4"/>
            <c:bubble3D val="0"/>
            <c:spPr>
              <a:noFill/>
              <a:ln>
                <a:solidFill>
                  <a:schemeClr val="bg1">
                    <a:lumMod val="75000"/>
                  </a:schemeClr>
                </a:solidFill>
              </a:ln>
            </c:spPr>
            <c:extLst>
              <c:ext xmlns:c16="http://schemas.microsoft.com/office/drawing/2014/chart" uri="{C3380CC4-5D6E-409C-BE32-E72D297353CC}">
                <c16:uniqueId val="{00000004-8C8D-44C2-ABDB-7A7F6D046BC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0B-4D02-94EF-89FB0107B72F}"/>
                </c:ext>
              </c:extLst>
            </c:dLbl>
            <c:numFmt formatCode="0%" sourceLinked="0"/>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Sheet1!$A$2:$A$6</c:f>
              <c:strCache>
                <c:ptCount val="5"/>
                <c:pt idx="0">
                  <c:v>Payment History</c:v>
                </c:pt>
                <c:pt idx="1">
                  <c:v>Amount of Debt</c:v>
                </c:pt>
                <c:pt idx="2">
                  <c:v>Length of History</c:v>
                </c:pt>
                <c:pt idx="3">
                  <c:v>New Credit</c:v>
                </c:pt>
                <c:pt idx="4">
                  <c:v>Credit Mix</c:v>
                </c:pt>
              </c:strCache>
            </c:strRef>
          </c:cat>
          <c:val>
            <c:numRef>
              <c:f>Sheet1!$B$2:$B$6</c:f>
              <c:numCache>
                <c:formatCode>General</c:formatCode>
                <c:ptCount val="5"/>
                <c:pt idx="0">
                  <c:v>0.35</c:v>
                </c:pt>
                <c:pt idx="1">
                  <c:v>0.3</c:v>
                </c:pt>
                <c:pt idx="2">
                  <c:v>0.15</c:v>
                </c:pt>
                <c:pt idx="3">
                  <c:v>0.1</c:v>
                </c:pt>
                <c:pt idx="4">
                  <c:v>0.1</c:v>
                </c:pt>
              </c:numCache>
            </c:numRef>
          </c:val>
          <c:extLst>
            <c:ext xmlns:c16="http://schemas.microsoft.com/office/drawing/2014/chart" uri="{C3380CC4-5D6E-409C-BE32-E72D297353CC}">
              <c16:uniqueId val="{00000003-D10B-4D02-94EF-89FB0107B72F}"/>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10961865060985E-2"/>
          <c:y val="0.18349103294784538"/>
          <c:w val="0.56386675930214603"/>
          <c:h val="0.81650896705215459"/>
        </c:manualLayout>
      </c:layout>
      <c:doughnutChart>
        <c:varyColors val="1"/>
        <c:ser>
          <c:idx val="0"/>
          <c:order val="0"/>
          <c:tx>
            <c:strRef>
              <c:f>Sheet1!$B$1</c:f>
              <c:strCache>
                <c:ptCount val="1"/>
                <c:pt idx="0">
                  <c:v>Contribution to FICO score (%)</c:v>
                </c:pt>
              </c:strCache>
            </c:strRef>
          </c:tx>
          <c:spPr>
            <a:ln>
              <a:solidFill>
                <a:schemeClr val="bg1">
                  <a:lumMod val="75000"/>
                </a:schemeClr>
              </a:solidFill>
            </a:ln>
          </c:spPr>
          <c:dPt>
            <c:idx val="0"/>
            <c:bubble3D val="0"/>
            <c:spPr>
              <a:noFill/>
              <a:ln>
                <a:solidFill>
                  <a:schemeClr val="bg1">
                    <a:lumMod val="75000"/>
                  </a:schemeClr>
                </a:solidFill>
              </a:ln>
            </c:spPr>
            <c:extLst>
              <c:ext xmlns:c16="http://schemas.microsoft.com/office/drawing/2014/chart" uri="{C3380CC4-5D6E-409C-BE32-E72D297353CC}">
                <c16:uniqueId val="{00000000-E477-479A-BD49-31AFD0497313}"/>
              </c:ext>
            </c:extLst>
          </c:dPt>
          <c:dPt>
            <c:idx val="1"/>
            <c:bubble3D val="0"/>
            <c:spPr>
              <a:solidFill>
                <a:srgbClr val="6C92CA"/>
              </a:solidFill>
              <a:ln>
                <a:solidFill>
                  <a:schemeClr val="bg1">
                    <a:lumMod val="75000"/>
                  </a:schemeClr>
                </a:solidFill>
              </a:ln>
            </c:spPr>
            <c:extLst>
              <c:ext xmlns:c16="http://schemas.microsoft.com/office/drawing/2014/chart" uri="{C3380CC4-5D6E-409C-BE32-E72D297353CC}">
                <c16:uniqueId val="{00000002-E477-479A-BD49-31AFD0497313}"/>
              </c:ext>
            </c:extLst>
          </c:dPt>
          <c:dPt>
            <c:idx val="2"/>
            <c:bubble3D val="0"/>
            <c:spPr>
              <a:solidFill>
                <a:schemeClr val="accent3"/>
              </a:solidFill>
              <a:ln>
                <a:solidFill>
                  <a:schemeClr val="bg1">
                    <a:lumMod val="75000"/>
                  </a:schemeClr>
                </a:solidFill>
              </a:ln>
            </c:spPr>
            <c:extLst>
              <c:ext xmlns:c16="http://schemas.microsoft.com/office/drawing/2014/chart" uri="{C3380CC4-5D6E-409C-BE32-E72D297353CC}">
                <c16:uniqueId val="{00000004-E477-479A-BD49-31AFD0497313}"/>
              </c:ext>
            </c:extLst>
          </c:dPt>
          <c:dPt>
            <c:idx val="3"/>
            <c:bubble3D val="0"/>
            <c:spPr>
              <a:noFill/>
              <a:ln>
                <a:solidFill>
                  <a:schemeClr val="bg1">
                    <a:lumMod val="75000"/>
                  </a:schemeClr>
                </a:solidFill>
              </a:ln>
            </c:spPr>
            <c:extLst>
              <c:ext xmlns:c16="http://schemas.microsoft.com/office/drawing/2014/chart" uri="{C3380CC4-5D6E-409C-BE32-E72D297353CC}">
                <c16:uniqueId val="{00000006-E477-479A-BD49-31AFD0497313}"/>
              </c:ext>
            </c:extLst>
          </c:dPt>
          <c:dPt>
            <c:idx val="4"/>
            <c:bubble3D val="0"/>
            <c:spPr>
              <a:noFill/>
              <a:ln>
                <a:solidFill>
                  <a:schemeClr val="bg1">
                    <a:lumMod val="75000"/>
                  </a:schemeClr>
                </a:solidFill>
              </a:ln>
            </c:spPr>
            <c:extLst>
              <c:ext xmlns:c16="http://schemas.microsoft.com/office/drawing/2014/chart" uri="{C3380CC4-5D6E-409C-BE32-E72D297353CC}">
                <c16:uniqueId val="{00000008-E477-479A-BD49-31AFD0497313}"/>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77-479A-BD49-31AFD0497313}"/>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77-479A-BD49-31AFD0497313}"/>
                </c:ext>
              </c:extLst>
            </c:dLbl>
            <c:numFmt formatCode="0%" sourceLinked="0"/>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Sheet1!$A$2:$A$6</c:f>
              <c:strCache>
                <c:ptCount val="5"/>
                <c:pt idx="0">
                  <c:v>Payment History</c:v>
                </c:pt>
                <c:pt idx="1">
                  <c:v>Amount of Debt</c:v>
                </c:pt>
                <c:pt idx="2">
                  <c:v>Length of History</c:v>
                </c:pt>
                <c:pt idx="3">
                  <c:v>New Credit</c:v>
                </c:pt>
                <c:pt idx="4">
                  <c:v>Credit Mix</c:v>
                </c:pt>
              </c:strCache>
            </c:strRef>
          </c:cat>
          <c:val>
            <c:numRef>
              <c:f>Sheet1!$B$2:$B$6</c:f>
              <c:numCache>
                <c:formatCode>General</c:formatCode>
                <c:ptCount val="5"/>
                <c:pt idx="0">
                  <c:v>0.35</c:v>
                </c:pt>
                <c:pt idx="1">
                  <c:v>0.3</c:v>
                </c:pt>
                <c:pt idx="2">
                  <c:v>0.15</c:v>
                </c:pt>
                <c:pt idx="3">
                  <c:v>0.1</c:v>
                </c:pt>
                <c:pt idx="4">
                  <c:v>0.1</c:v>
                </c:pt>
              </c:numCache>
            </c:numRef>
          </c:val>
          <c:extLst>
            <c:ext xmlns:c16="http://schemas.microsoft.com/office/drawing/2014/chart" uri="{C3380CC4-5D6E-409C-BE32-E72D297353CC}">
              <c16:uniqueId val="{00000009-E477-479A-BD49-31AFD049731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10961865060985E-2"/>
          <c:y val="0.18349103294784538"/>
          <c:w val="0.56386675930214603"/>
          <c:h val="0.81650896705215459"/>
        </c:manualLayout>
      </c:layout>
      <c:doughnutChart>
        <c:varyColors val="1"/>
        <c:ser>
          <c:idx val="0"/>
          <c:order val="0"/>
          <c:tx>
            <c:strRef>
              <c:f>Sheet1!$B$1</c:f>
              <c:strCache>
                <c:ptCount val="1"/>
                <c:pt idx="0">
                  <c:v>Contribution to FICO score (%)</c:v>
                </c:pt>
              </c:strCache>
            </c:strRef>
          </c:tx>
          <c:spPr>
            <a:ln>
              <a:solidFill>
                <a:schemeClr val="bg1">
                  <a:lumMod val="75000"/>
                </a:schemeClr>
              </a:solidFill>
            </a:ln>
          </c:spPr>
          <c:dPt>
            <c:idx val="0"/>
            <c:bubble3D val="0"/>
            <c:spPr>
              <a:noFill/>
              <a:ln>
                <a:solidFill>
                  <a:schemeClr val="bg1">
                    <a:lumMod val="75000"/>
                  </a:schemeClr>
                </a:solidFill>
              </a:ln>
            </c:spPr>
            <c:extLst>
              <c:ext xmlns:c16="http://schemas.microsoft.com/office/drawing/2014/chart" uri="{C3380CC4-5D6E-409C-BE32-E72D297353CC}">
                <c16:uniqueId val="{00000000-88F7-431A-828E-E238A3B8A67B}"/>
              </c:ext>
            </c:extLst>
          </c:dPt>
          <c:dPt>
            <c:idx val="1"/>
            <c:bubble3D val="0"/>
            <c:spPr>
              <a:noFill/>
              <a:ln>
                <a:solidFill>
                  <a:schemeClr val="bg1">
                    <a:lumMod val="75000"/>
                  </a:schemeClr>
                </a:solidFill>
              </a:ln>
            </c:spPr>
            <c:extLst>
              <c:ext xmlns:c16="http://schemas.microsoft.com/office/drawing/2014/chart" uri="{C3380CC4-5D6E-409C-BE32-E72D297353CC}">
                <c16:uniqueId val="{00000002-88F7-431A-828E-E238A3B8A67B}"/>
              </c:ext>
            </c:extLst>
          </c:dPt>
          <c:dPt>
            <c:idx val="2"/>
            <c:bubble3D val="0"/>
            <c:spPr>
              <a:noFill/>
              <a:ln>
                <a:solidFill>
                  <a:schemeClr val="bg1">
                    <a:lumMod val="75000"/>
                  </a:schemeClr>
                </a:solidFill>
              </a:ln>
            </c:spPr>
            <c:extLst>
              <c:ext xmlns:c16="http://schemas.microsoft.com/office/drawing/2014/chart" uri="{C3380CC4-5D6E-409C-BE32-E72D297353CC}">
                <c16:uniqueId val="{00000004-88F7-431A-828E-E238A3B8A67B}"/>
              </c:ext>
            </c:extLst>
          </c:dPt>
          <c:dPt>
            <c:idx val="3"/>
            <c:bubble3D val="0"/>
            <c:spPr>
              <a:solidFill>
                <a:srgbClr val="FFFF00"/>
              </a:solidFill>
              <a:ln>
                <a:solidFill>
                  <a:schemeClr val="bg1">
                    <a:lumMod val="75000"/>
                  </a:schemeClr>
                </a:solidFill>
              </a:ln>
            </c:spPr>
            <c:extLst>
              <c:ext xmlns:c16="http://schemas.microsoft.com/office/drawing/2014/chart" uri="{C3380CC4-5D6E-409C-BE32-E72D297353CC}">
                <c16:uniqueId val="{00000006-88F7-431A-828E-E238A3B8A67B}"/>
              </c:ext>
            </c:extLst>
          </c:dPt>
          <c:dPt>
            <c:idx val="4"/>
            <c:bubble3D val="0"/>
            <c:spPr>
              <a:solidFill>
                <a:schemeClr val="bg1">
                  <a:lumMod val="75000"/>
                </a:schemeClr>
              </a:solidFill>
              <a:ln>
                <a:solidFill>
                  <a:schemeClr val="bg1">
                    <a:lumMod val="75000"/>
                  </a:schemeClr>
                </a:solidFill>
              </a:ln>
            </c:spPr>
            <c:extLst>
              <c:ext xmlns:c16="http://schemas.microsoft.com/office/drawing/2014/chart" uri="{C3380CC4-5D6E-409C-BE32-E72D297353CC}">
                <c16:uniqueId val="{00000008-88F7-431A-828E-E238A3B8A67B}"/>
              </c:ext>
            </c:extLst>
          </c:dPt>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8F7-431A-828E-E238A3B8A67B}"/>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8F7-431A-828E-E238A3B8A67B}"/>
                </c:ext>
              </c:extLst>
            </c:dLbl>
            <c:numFmt formatCode="0%" sourceLinked="0"/>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Sheet1!$A$2:$A$6</c:f>
              <c:strCache>
                <c:ptCount val="5"/>
                <c:pt idx="0">
                  <c:v>Payment History</c:v>
                </c:pt>
                <c:pt idx="1">
                  <c:v>Amount of Debt</c:v>
                </c:pt>
                <c:pt idx="2">
                  <c:v>Length of History</c:v>
                </c:pt>
                <c:pt idx="3">
                  <c:v>New Credit</c:v>
                </c:pt>
                <c:pt idx="4">
                  <c:v>Credit Mix</c:v>
                </c:pt>
              </c:strCache>
            </c:strRef>
          </c:cat>
          <c:val>
            <c:numRef>
              <c:f>Sheet1!$B$2:$B$6</c:f>
              <c:numCache>
                <c:formatCode>General</c:formatCode>
                <c:ptCount val="5"/>
                <c:pt idx="0">
                  <c:v>0.35</c:v>
                </c:pt>
                <c:pt idx="1">
                  <c:v>0.3</c:v>
                </c:pt>
                <c:pt idx="2">
                  <c:v>0.15</c:v>
                </c:pt>
                <c:pt idx="3">
                  <c:v>0.1</c:v>
                </c:pt>
                <c:pt idx="4">
                  <c:v>0.1</c:v>
                </c:pt>
              </c:numCache>
            </c:numRef>
          </c:val>
          <c:extLst>
            <c:ext xmlns:c16="http://schemas.microsoft.com/office/drawing/2014/chart" uri="{C3380CC4-5D6E-409C-BE32-E72D297353CC}">
              <c16:uniqueId val="{00000009-88F7-431A-828E-E238A3B8A67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B6DBDE-413A-4046-8082-FD054FD71BBA}" type="doc">
      <dgm:prSet loTypeId="urn:microsoft.com/office/officeart/2005/8/layout/orgChart1" loCatId="hierarchy" qsTypeId="urn:microsoft.com/office/officeart/2005/8/quickstyle/3d2" qsCatId="3D" csTypeId="urn:microsoft.com/office/officeart/2005/8/colors/accent1_2" csCatId="accent1" phldr="1"/>
      <dgm:spPr/>
      <dgm:t>
        <a:bodyPr/>
        <a:lstStyle/>
        <a:p>
          <a:endParaRPr lang="en-US"/>
        </a:p>
      </dgm:t>
    </dgm:pt>
    <dgm:pt modelId="{03B988F9-D7A1-4DE0-8FD0-F6E3EFC88B5C}">
      <dgm:prSet phldrT="[Text]" custT="1"/>
      <dgm:spPr>
        <a:solidFill>
          <a:schemeClr val="accent2">
            <a:lumMod val="75000"/>
          </a:schemeClr>
        </a:solidFill>
      </dgm:spPr>
      <dgm:t>
        <a:bodyPr/>
        <a:lstStyle/>
        <a:p>
          <a:r>
            <a:rPr lang="en-US" sz="3600" dirty="0"/>
            <a:t>Live with Less</a:t>
          </a:r>
        </a:p>
      </dgm:t>
    </dgm:pt>
    <dgm:pt modelId="{4CC3456D-E5D9-4E65-8D43-C679E3FD3D1F}" type="parTrans" cxnId="{F865ED39-857E-487A-884A-538E92196009}">
      <dgm:prSet/>
      <dgm:spPr/>
      <dgm:t>
        <a:bodyPr/>
        <a:lstStyle/>
        <a:p>
          <a:endParaRPr lang="en-US"/>
        </a:p>
      </dgm:t>
    </dgm:pt>
    <dgm:pt modelId="{64BC6C08-E228-4E48-9D8D-ACC259A1879C}" type="sibTrans" cxnId="{F865ED39-857E-487A-884A-538E92196009}">
      <dgm:prSet/>
      <dgm:spPr/>
      <dgm:t>
        <a:bodyPr/>
        <a:lstStyle/>
        <a:p>
          <a:endParaRPr lang="en-US"/>
        </a:p>
      </dgm:t>
    </dgm:pt>
    <dgm:pt modelId="{E7FE1BBE-E518-417C-9C1B-7640B6573750}">
      <dgm:prSet phldrT="[Text]"/>
      <dgm:spPr>
        <a:solidFill>
          <a:schemeClr val="accent2">
            <a:lumMod val="75000"/>
          </a:schemeClr>
        </a:solidFill>
      </dgm:spPr>
      <dgm:t>
        <a:bodyPr/>
        <a:lstStyle/>
        <a:p>
          <a:r>
            <a:rPr lang="en-US" dirty="0"/>
            <a:t>Budgeting</a:t>
          </a:r>
        </a:p>
      </dgm:t>
    </dgm:pt>
    <dgm:pt modelId="{3A748ACD-5408-40DC-85A9-8418ED384176}" type="parTrans" cxnId="{4D0F2D3A-69D4-472A-90FF-C4E94AA17762}">
      <dgm:prSet/>
      <dgm:spPr/>
      <dgm:t>
        <a:bodyPr/>
        <a:lstStyle/>
        <a:p>
          <a:endParaRPr lang="en-US"/>
        </a:p>
      </dgm:t>
    </dgm:pt>
    <dgm:pt modelId="{6A50A6E8-A9B0-4AF7-A0DA-5F15FB9D854B}" type="sibTrans" cxnId="{4D0F2D3A-69D4-472A-90FF-C4E94AA17762}">
      <dgm:prSet/>
      <dgm:spPr/>
      <dgm:t>
        <a:bodyPr/>
        <a:lstStyle/>
        <a:p>
          <a:endParaRPr lang="en-US"/>
        </a:p>
      </dgm:t>
    </dgm:pt>
    <dgm:pt modelId="{385B0C33-70E5-4F62-848F-54706739212E}">
      <dgm:prSet phldrT="[Text]"/>
      <dgm:spPr>
        <a:solidFill>
          <a:schemeClr val="accent2">
            <a:lumMod val="75000"/>
          </a:schemeClr>
        </a:solidFill>
      </dgm:spPr>
      <dgm:t>
        <a:bodyPr/>
        <a:lstStyle/>
        <a:p>
          <a:r>
            <a:rPr lang="en-US" dirty="0"/>
            <a:t>Pay Yourself First</a:t>
          </a:r>
        </a:p>
      </dgm:t>
    </dgm:pt>
    <dgm:pt modelId="{67BC8E4C-14F7-4F73-9529-C4D2D33012CC}" type="parTrans" cxnId="{337BBE24-190F-4C8C-9866-16D239FFC4D1}">
      <dgm:prSet/>
      <dgm:spPr/>
      <dgm:t>
        <a:bodyPr/>
        <a:lstStyle/>
        <a:p>
          <a:endParaRPr lang="en-US"/>
        </a:p>
      </dgm:t>
    </dgm:pt>
    <dgm:pt modelId="{FDC090CD-2A90-4A77-BB2A-5333EBA78267}" type="sibTrans" cxnId="{337BBE24-190F-4C8C-9866-16D239FFC4D1}">
      <dgm:prSet/>
      <dgm:spPr/>
      <dgm:t>
        <a:bodyPr/>
        <a:lstStyle/>
        <a:p>
          <a:endParaRPr lang="en-US"/>
        </a:p>
      </dgm:t>
    </dgm:pt>
    <dgm:pt modelId="{FED7D956-D4FD-4D86-ACC9-DF690BC803BF}">
      <dgm:prSet phldrT="[Text]"/>
      <dgm:spPr>
        <a:solidFill>
          <a:schemeClr val="accent2">
            <a:lumMod val="75000"/>
          </a:schemeClr>
        </a:solidFill>
      </dgm:spPr>
      <dgm:t>
        <a:bodyPr/>
        <a:lstStyle/>
        <a:p>
          <a:r>
            <a:rPr lang="en-US" dirty="0"/>
            <a:t>Spending</a:t>
          </a:r>
        </a:p>
      </dgm:t>
    </dgm:pt>
    <dgm:pt modelId="{CC78CC98-BE4E-416D-BB90-A09A79E388F3}" type="parTrans" cxnId="{3DC5CAC7-A0B2-4A30-A9B7-BFCE9DE5B944}">
      <dgm:prSet/>
      <dgm:spPr/>
      <dgm:t>
        <a:bodyPr/>
        <a:lstStyle/>
        <a:p>
          <a:endParaRPr lang="en-US"/>
        </a:p>
      </dgm:t>
    </dgm:pt>
    <dgm:pt modelId="{A927868A-97BB-425E-B664-23616AB203BF}" type="sibTrans" cxnId="{3DC5CAC7-A0B2-4A30-A9B7-BFCE9DE5B944}">
      <dgm:prSet/>
      <dgm:spPr/>
      <dgm:t>
        <a:bodyPr/>
        <a:lstStyle/>
        <a:p>
          <a:endParaRPr lang="en-US"/>
        </a:p>
      </dgm:t>
    </dgm:pt>
    <dgm:pt modelId="{2ECD407D-BC3F-42EE-9849-C6A631168C3B}" type="pres">
      <dgm:prSet presAssocID="{54B6DBDE-413A-4046-8082-FD054FD71BBA}" presName="hierChild1" presStyleCnt="0">
        <dgm:presLayoutVars>
          <dgm:orgChart val="1"/>
          <dgm:chPref val="1"/>
          <dgm:dir/>
          <dgm:animOne val="branch"/>
          <dgm:animLvl val="lvl"/>
          <dgm:resizeHandles/>
        </dgm:presLayoutVars>
      </dgm:prSet>
      <dgm:spPr/>
    </dgm:pt>
    <dgm:pt modelId="{C7A43EAB-7365-4324-B564-667E9BDDA02E}" type="pres">
      <dgm:prSet presAssocID="{03B988F9-D7A1-4DE0-8FD0-F6E3EFC88B5C}" presName="hierRoot1" presStyleCnt="0">
        <dgm:presLayoutVars>
          <dgm:hierBranch val="init"/>
        </dgm:presLayoutVars>
      </dgm:prSet>
      <dgm:spPr/>
    </dgm:pt>
    <dgm:pt modelId="{BBEA03B1-46B9-4664-B22F-0AFBE1071219}" type="pres">
      <dgm:prSet presAssocID="{03B988F9-D7A1-4DE0-8FD0-F6E3EFC88B5C}" presName="rootComposite1" presStyleCnt="0"/>
      <dgm:spPr/>
    </dgm:pt>
    <dgm:pt modelId="{961ECB46-4572-4497-BB92-B8FA90555763}" type="pres">
      <dgm:prSet presAssocID="{03B988F9-D7A1-4DE0-8FD0-F6E3EFC88B5C}" presName="rootText1" presStyleLbl="node0" presStyleIdx="0" presStyleCnt="1" custScaleX="254715" custScaleY="86030">
        <dgm:presLayoutVars>
          <dgm:chPref val="3"/>
        </dgm:presLayoutVars>
      </dgm:prSet>
      <dgm:spPr/>
    </dgm:pt>
    <dgm:pt modelId="{EC0BCDF8-8377-405F-B5B0-114D2806A158}" type="pres">
      <dgm:prSet presAssocID="{03B988F9-D7A1-4DE0-8FD0-F6E3EFC88B5C}" presName="rootConnector1" presStyleLbl="node1" presStyleIdx="0" presStyleCnt="0"/>
      <dgm:spPr/>
    </dgm:pt>
    <dgm:pt modelId="{65EDF0BB-1259-4F56-8667-9EFEEF86F7E9}" type="pres">
      <dgm:prSet presAssocID="{03B988F9-D7A1-4DE0-8FD0-F6E3EFC88B5C}" presName="hierChild2" presStyleCnt="0"/>
      <dgm:spPr/>
    </dgm:pt>
    <dgm:pt modelId="{7EC5F42E-26C1-48C3-A404-AA3187A38592}" type="pres">
      <dgm:prSet presAssocID="{3A748ACD-5408-40DC-85A9-8418ED384176}" presName="Name37" presStyleLbl="parChTrans1D2" presStyleIdx="0" presStyleCnt="3"/>
      <dgm:spPr/>
    </dgm:pt>
    <dgm:pt modelId="{EC8405D7-1583-4C1C-B90C-EB3C0B136BEB}" type="pres">
      <dgm:prSet presAssocID="{E7FE1BBE-E518-417C-9C1B-7640B6573750}" presName="hierRoot2" presStyleCnt="0">
        <dgm:presLayoutVars>
          <dgm:hierBranch val="init"/>
        </dgm:presLayoutVars>
      </dgm:prSet>
      <dgm:spPr/>
    </dgm:pt>
    <dgm:pt modelId="{D0CCD06F-6CAD-41CD-9C89-2DBC1C9AFF82}" type="pres">
      <dgm:prSet presAssocID="{E7FE1BBE-E518-417C-9C1B-7640B6573750}" presName="rootComposite" presStyleCnt="0"/>
      <dgm:spPr/>
    </dgm:pt>
    <dgm:pt modelId="{F4DB5608-C4C9-4777-A7BF-D2DC0635BE78}" type="pres">
      <dgm:prSet presAssocID="{E7FE1BBE-E518-417C-9C1B-7640B6573750}" presName="rootText" presStyleLbl="node2" presStyleIdx="0" presStyleCnt="3">
        <dgm:presLayoutVars>
          <dgm:chPref val="3"/>
        </dgm:presLayoutVars>
      </dgm:prSet>
      <dgm:spPr/>
    </dgm:pt>
    <dgm:pt modelId="{719FFE25-71DC-4903-9DED-0C7E3613E952}" type="pres">
      <dgm:prSet presAssocID="{E7FE1BBE-E518-417C-9C1B-7640B6573750}" presName="rootConnector" presStyleLbl="node2" presStyleIdx="0" presStyleCnt="3"/>
      <dgm:spPr/>
    </dgm:pt>
    <dgm:pt modelId="{9340D1FD-4D8C-4631-9626-B51073521B52}" type="pres">
      <dgm:prSet presAssocID="{E7FE1BBE-E518-417C-9C1B-7640B6573750}" presName="hierChild4" presStyleCnt="0"/>
      <dgm:spPr/>
    </dgm:pt>
    <dgm:pt modelId="{5B818EC0-65A0-4CE7-AD73-0BAB37118F94}" type="pres">
      <dgm:prSet presAssocID="{E7FE1BBE-E518-417C-9C1B-7640B6573750}" presName="hierChild5" presStyleCnt="0"/>
      <dgm:spPr/>
    </dgm:pt>
    <dgm:pt modelId="{202852B4-4C70-4217-AAAF-1199FD751F7C}" type="pres">
      <dgm:prSet presAssocID="{67BC8E4C-14F7-4F73-9529-C4D2D33012CC}" presName="Name37" presStyleLbl="parChTrans1D2" presStyleIdx="1" presStyleCnt="3"/>
      <dgm:spPr/>
    </dgm:pt>
    <dgm:pt modelId="{8C7509E9-0626-43EE-B01D-BCF5C83EA7B5}" type="pres">
      <dgm:prSet presAssocID="{385B0C33-70E5-4F62-848F-54706739212E}" presName="hierRoot2" presStyleCnt="0">
        <dgm:presLayoutVars>
          <dgm:hierBranch val="init"/>
        </dgm:presLayoutVars>
      </dgm:prSet>
      <dgm:spPr/>
    </dgm:pt>
    <dgm:pt modelId="{1FFCD164-91C3-44C7-B254-E656B130C2B5}" type="pres">
      <dgm:prSet presAssocID="{385B0C33-70E5-4F62-848F-54706739212E}" presName="rootComposite" presStyleCnt="0"/>
      <dgm:spPr/>
    </dgm:pt>
    <dgm:pt modelId="{4D55CC18-6A61-4684-AF3F-C5D99EEC75CD}" type="pres">
      <dgm:prSet presAssocID="{385B0C33-70E5-4F62-848F-54706739212E}" presName="rootText" presStyleLbl="node2" presStyleIdx="1" presStyleCnt="3">
        <dgm:presLayoutVars>
          <dgm:chPref val="3"/>
        </dgm:presLayoutVars>
      </dgm:prSet>
      <dgm:spPr/>
    </dgm:pt>
    <dgm:pt modelId="{E87D351A-D4B4-4F7A-BABC-BAFA476811AF}" type="pres">
      <dgm:prSet presAssocID="{385B0C33-70E5-4F62-848F-54706739212E}" presName="rootConnector" presStyleLbl="node2" presStyleIdx="1" presStyleCnt="3"/>
      <dgm:spPr/>
    </dgm:pt>
    <dgm:pt modelId="{23ED338D-A067-45E8-8EFE-5AB24C4CD132}" type="pres">
      <dgm:prSet presAssocID="{385B0C33-70E5-4F62-848F-54706739212E}" presName="hierChild4" presStyleCnt="0"/>
      <dgm:spPr/>
    </dgm:pt>
    <dgm:pt modelId="{16E7C58B-AB5F-4C06-A42A-9E230EAB4488}" type="pres">
      <dgm:prSet presAssocID="{385B0C33-70E5-4F62-848F-54706739212E}" presName="hierChild5" presStyleCnt="0"/>
      <dgm:spPr/>
    </dgm:pt>
    <dgm:pt modelId="{146B97D8-4CE2-465D-8B23-D3DCB6B93310}" type="pres">
      <dgm:prSet presAssocID="{CC78CC98-BE4E-416D-BB90-A09A79E388F3}" presName="Name37" presStyleLbl="parChTrans1D2" presStyleIdx="2" presStyleCnt="3"/>
      <dgm:spPr/>
    </dgm:pt>
    <dgm:pt modelId="{6B7B4715-5D3E-4061-9413-34BCBB5195D3}" type="pres">
      <dgm:prSet presAssocID="{FED7D956-D4FD-4D86-ACC9-DF690BC803BF}" presName="hierRoot2" presStyleCnt="0">
        <dgm:presLayoutVars>
          <dgm:hierBranch val="init"/>
        </dgm:presLayoutVars>
      </dgm:prSet>
      <dgm:spPr/>
    </dgm:pt>
    <dgm:pt modelId="{937C8C24-58E7-469E-8CDA-4B7EFF24D740}" type="pres">
      <dgm:prSet presAssocID="{FED7D956-D4FD-4D86-ACC9-DF690BC803BF}" presName="rootComposite" presStyleCnt="0"/>
      <dgm:spPr/>
    </dgm:pt>
    <dgm:pt modelId="{DF96E687-31F5-47C6-8FE8-FBEBCC95DFE6}" type="pres">
      <dgm:prSet presAssocID="{FED7D956-D4FD-4D86-ACC9-DF690BC803BF}" presName="rootText" presStyleLbl="node2" presStyleIdx="2" presStyleCnt="3">
        <dgm:presLayoutVars>
          <dgm:chPref val="3"/>
        </dgm:presLayoutVars>
      </dgm:prSet>
      <dgm:spPr/>
    </dgm:pt>
    <dgm:pt modelId="{01C33F50-6937-4321-90BF-EEAAAEE4DAAD}" type="pres">
      <dgm:prSet presAssocID="{FED7D956-D4FD-4D86-ACC9-DF690BC803BF}" presName="rootConnector" presStyleLbl="node2" presStyleIdx="2" presStyleCnt="3"/>
      <dgm:spPr/>
    </dgm:pt>
    <dgm:pt modelId="{917A54B8-233D-4192-ACA7-1305E42F113F}" type="pres">
      <dgm:prSet presAssocID="{FED7D956-D4FD-4D86-ACC9-DF690BC803BF}" presName="hierChild4" presStyleCnt="0"/>
      <dgm:spPr/>
    </dgm:pt>
    <dgm:pt modelId="{730206AC-54F8-45B3-A011-C1A43B0929C0}" type="pres">
      <dgm:prSet presAssocID="{FED7D956-D4FD-4D86-ACC9-DF690BC803BF}" presName="hierChild5" presStyleCnt="0"/>
      <dgm:spPr/>
    </dgm:pt>
    <dgm:pt modelId="{BFA3C84B-6F6D-43C5-83FE-5347C1FC815F}" type="pres">
      <dgm:prSet presAssocID="{03B988F9-D7A1-4DE0-8FD0-F6E3EFC88B5C}" presName="hierChild3" presStyleCnt="0"/>
      <dgm:spPr/>
    </dgm:pt>
  </dgm:ptLst>
  <dgm:cxnLst>
    <dgm:cxn modelId="{47AC6822-3890-4207-9E84-9C2FD84615DB}" type="presOf" srcId="{385B0C33-70E5-4F62-848F-54706739212E}" destId="{4D55CC18-6A61-4684-AF3F-C5D99EEC75CD}" srcOrd="0" destOrd="0" presId="urn:microsoft.com/office/officeart/2005/8/layout/orgChart1"/>
    <dgm:cxn modelId="{6FCF1424-FFB3-4ED0-BBDD-E764D6634085}" type="presOf" srcId="{54B6DBDE-413A-4046-8082-FD054FD71BBA}" destId="{2ECD407D-BC3F-42EE-9849-C6A631168C3B}" srcOrd="0" destOrd="0" presId="urn:microsoft.com/office/officeart/2005/8/layout/orgChart1"/>
    <dgm:cxn modelId="{337BBE24-190F-4C8C-9866-16D239FFC4D1}" srcId="{03B988F9-D7A1-4DE0-8FD0-F6E3EFC88B5C}" destId="{385B0C33-70E5-4F62-848F-54706739212E}" srcOrd="1" destOrd="0" parTransId="{67BC8E4C-14F7-4F73-9529-C4D2D33012CC}" sibTransId="{FDC090CD-2A90-4A77-BB2A-5333EBA78267}"/>
    <dgm:cxn modelId="{BACCF22C-7556-462B-A32D-FFBB67F63534}" type="presOf" srcId="{FED7D956-D4FD-4D86-ACC9-DF690BC803BF}" destId="{01C33F50-6937-4321-90BF-EEAAAEE4DAAD}" srcOrd="1" destOrd="0" presId="urn:microsoft.com/office/officeart/2005/8/layout/orgChart1"/>
    <dgm:cxn modelId="{4E665932-FF77-425F-BEC6-1204C076A4E1}" type="presOf" srcId="{CC78CC98-BE4E-416D-BB90-A09A79E388F3}" destId="{146B97D8-4CE2-465D-8B23-D3DCB6B93310}" srcOrd="0" destOrd="0" presId="urn:microsoft.com/office/officeart/2005/8/layout/orgChart1"/>
    <dgm:cxn modelId="{CEAECD32-AAC0-4F17-B66A-B98A5BF76E49}" type="presOf" srcId="{E7FE1BBE-E518-417C-9C1B-7640B6573750}" destId="{719FFE25-71DC-4903-9DED-0C7E3613E952}" srcOrd="1" destOrd="0" presId="urn:microsoft.com/office/officeart/2005/8/layout/orgChart1"/>
    <dgm:cxn modelId="{6E215634-A4DA-46C9-B99D-3B4E58DC738C}" type="presOf" srcId="{385B0C33-70E5-4F62-848F-54706739212E}" destId="{E87D351A-D4B4-4F7A-BABC-BAFA476811AF}" srcOrd="1" destOrd="0" presId="urn:microsoft.com/office/officeart/2005/8/layout/orgChart1"/>
    <dgm:cxn modelId="{F865ED39-857E-487A-884A-538E92196009}" srcId="{54B6DBDE-413A-4046-8082-FD054FD71BBA}" destId="{03B988F9-D7A1-4DE0-8FD0-F6E3EFC88B5C}" srcOrd="0" destOrd="0" parTransId="{4CC3456D-E5D9-4E65-8D43-C679E3FD3D1F}" sibTransId="{64BC6C08-E228-4E48-9D8D-ACC259A1879C}"/>
    <dgm:cxn modelId="{4D0F2D3A-69D4-472A-90FF-C4E94AA17762}" srcId="{03B988F9-D7A1-4DE0-8FD0-F6E3EFC88B5C}" destId="{E7FE1BBE-E518-417C-9C1B-7640B6573750}" srcOrd="0" destOrd="0" parTransId="{3A748ACD-5408-40DC-85A9-8418ED384176}" sibTransId="{6A50A6E8-A9B0-4AF7-A0DA-5F15FB9D854B}"/>
    <dgm:cxn modelId="{6783AB8F-DA88-4246-BB69-F15034D8F7F6}" type="presOf" srcId="{3A748ACD-5408-40DC-85A9-8418ED384176}" destId="{7EC5F42E-26C1-48C3-A404-AA3187A38592}" srcOrd="0" destOrd="0" presId="urn:microsoft.com/office/officeart/2005/8/layout/orgChart1"/>
    <dgm:cxn modelId="{B4986DAE-8DBE-437D-85C7-F6A0FD5F2BBF}" type="presOf" srcId="{03B988F9-D7A1-4DE0-8FD0-F6E3EFC88B5C}" destId="{EC0BCDF8-8377-405F-B5B0-114D2806A158}" srcOrd="1" destOrd="0" presId="urn:microsoft.com/office/officeart/2005/8/layout/orgChart1"/>
    <dgm:cxn modelId="{9E1259C4-ECED-434F-933D-8E9D69D52C9C}" type="presOf" srcId="{67BC8E4C-14F7-4F73-9529-C4D2D33012CC}" destId="{202852B4-4C70-4217-AAAF-1199FD751F7C}" srcOrd="0" destOrd="0" presId="urn:microsoft.com/office/officeart/2005/8/layout/orgChart1"/>
    <dgm:cxn modelId="{3DC5CAC7-A0B2-4A30-A9B7-BFCE9DE5B944}" srcId="{03B988F9-D7A1-4DE0-8FD0-F6E3EFC88B5C}" destId="{FED7D956-D4FD-4D86-ACC9-DF690BC803BF}" srcOrd="2" destOrd="0" parTransId="{CC78CC98-BE4E-416D-BB90-A09A79E388F3}" sibTransId="{A927868A-97BB-425E-B664-23616AB203BF}"/>
    <dgm:cxn modelId="{9763C8D8-1022-408F-B956-A3D9A1D184D0}" type="presOf" srcId="{E7FE1BBE-E518-417C-9C1B-7640B6573750}" destId="{F4DB5608-C4C9-4777-A7BF-D2DC0635BE78}" srcOrd="0" destOrd="0" presId="urn:microsoft.com/office/officeart/2005/8/layout/orgChart1"/>
    <dgm:cxn modelId="{008854E7-696B-42EB-B994-A67101BDD061}" type="presOf" srcId="{FED7D956-D4FD-4D86-ACC9-DF690BC803BF}" destId="{DF96E687-31F5-47C6-8FE8-FBEBCC95DFE6}" srcOrd="0" destOrd="0" presId="urn:microsoft.com/office/officeart/2005/8/layout/orgChart1"/>
    <dgm:cxn modelId="{EBB30BF1-AC7E-48F6-B1EC-2FF2D41E8F98}" type="presOf" srcId="{03B988F9-D7A1-4DE0-8FD0-F6E3EFC88B5C}" destId="{961ECB46-4572-4497-BB92-B8FA90555763}" srcOrd="0" destOrd="0" presId="urn:microsoft.com/office/officeart/2005/8/layout/orgChart1"/>
    <dgm:cxn modelId="{1C685C8D-4166-43A5-8F4F-53F2919642CF}" type="presParOf" srcId="{2ECD407D-BC3F-42EE-9849-C6A631168C3B}" destId="{C7A43EAB-7365-4324-B564-667E9BDDA02E}" srcOrd="0" destOrd="0" presId="urn:microsoft.com/office/officeart/2005/8/layout/orgChart1"/>
    <dgm:cxn modelId="{5BE33B45-80A7-444E-AC9B-5A7282563FC2}" type="presParOf" srcId="{C7A43EAB-7365-4324-B564-667E9BDDA02E}" destId="{BBEA03B1-46B9-4664-B22F-0AFBE1071219}" srcOrd="0" destOrd="0" presId="urn:microsoft.com/office/officeart/2005/8/layout/orgChart1"/>
    <dgm:cxn modelId="{4D0F48CD-67B6-44AD-B435-862794CE6D44}" type="presParOf" srcId="{BBEA03B1-46B9-4664-B22F-0AFBE1071219}" destId="{961ECB46-4572-4497-BB92-B8FA90555763}" srcOrd="0" destOrd="0" presId="urn:microsoft.com/office/officeart/2005/8/layout/orgChart1"/>
    <dgm:cxn modelId="{1595FA74-6320-4399-A8AD-2B962AB1DF94}" type="presParOf" srcId="{BBEA03B1-46B9-4664-B22F-0AFBE1071219}" destId="{EC0BCDF8-8377-405F-B5B0-114D2806A158}" srcOrd="1" destOrd="0" presId="urn:microsoft.com/office/officeart/2005/8/layout/orgChart1"/>
    <dgm:cxn modelId="{761A9A49-45E8-441F-9855-99AC5F0DB940}" type="presParOf" srcId="{C7A43EAB-7365-4324-B564-667E9BDDA02E}" destId="{65EDF0BB-1259-4F56-8667-9EFEEF86F7E9}" srcOrd="1" destOrd="0" presId="urn:microsoft.com/office/officeart/2005/8/layout/orgChart1"/>
    <dgm:cxn modelId="{940F102C-5F68-41F0-B969-4E07AEFE208E}" type="presParOf" srcId="{65EDF0BB-1259-4F56-8667-9EFEEF86F7E9}" destId="{7EC5F42E-26C1-48C3-A404-AA3187A38592}" srcOrd="0" destOrd="0" presId="urn:microsoft.com/office/officeart/2005/8/layout/orgChart1"/>
    <dgm:cxn modelId="{747C7DFC-635E-4035-A611-F6F0659F1E55}" type="presParOf" srcId="{65EDF0BB-1259-4F56-8667-9EFEEF86F7E9}" destId="{EC8405D7-1583-4C1C-B90C-EB3C0B136BEB}" srcOrd="1" destOrd="0" presId="urn:microsoft.com/office/officeart/2005/8/layout/orgChart1"/>
    <dgm:cxn modelId="{82A4F3A5-9071-4D46-AC03-2ACA22098193}" type="presParOf" srcId="{EC8405D7-1583-4C1C-B90C-EB3C0B136BEB}" destId="{D0CCD06F-6CAD-41CD-9C89-2DBC1C9AFF82}" srcOrd="0" destOrd="0" presId="urn:microsoft.com/office/officeart/2005/8/layout/orgChart1"/>
    <dgm:cxn modelId="{0B626182-05F7-4C26-913E-4F3E260C54D1}" type="presParOf" srcId="{D0CCD06F-6CAD-41CD-9C89-2DBC1C9AFF82}" destId="{F4DB5608-C4C9-4777-A7BF-D2DC0635BE78}" srcOrd="0" destOrd="0" presId="urn:microsoft.com/office/officeart/2005/8/layout/orgChart1"/>
    <dgm:cxn modelId="{D2B90A5D-1994-4B10-8E17-93EDA80F8793}" type="presParOf" srcId="{D0CCD06F-6CAD-41CD-9C89-2DBC1C9AFF82}" destId="{719FFE25-71DC-4903-9DED-0C7E3613E952}" srcOrd="1" destOrd="0" presId="urn:microsoft.com/office/officeart/2005/8/layout/orgChart1"/>
    <dgm:cxn modelId="{9F87FAEF-12A8-4462-9000-218D4D7D8A44}" type="presParOf" srcId="{EC8405D7-1583-4C1C-B90C-EB3C0B136BEB}" destId="{9340D1FD-4D8C-4631-9626-B51073521B52}" srcOrd="1" destOrd="0" presId="urn:microsoft.com/office/officeart/2005/8/layout/orgChart1"/>
    <dgm:cxn modelId="{68AA0DB5-3D82-47EC-A027-C491585D55B4}" type="presParOf" srcId="{EC8405D7-1583-4C1C-B90C-EB3C0B136BEB}" destId="{5B818EC0-65A0-4CE7-AD73-0BAB37118F94}" srcOrd="2" destOrd="0" presId="urn:microsoft.com/office/officeart/2005/8/layout/orgChart1"/>
    <dgm:cxn modelId="{AF0F3D56-CCBF-4B97-B77E-0C12E06252C4}" type="presParOf" srcId="{65EDF0BB-1259-4F56-8667-9EFEEF86F7E9}" destId="{202852B4-4C70-4217-AAAF-1199FD751F7C}" srcOrd="2" destOrd="0" presId="urn:microsoft.com/office/officeart/2005/8/layout/orgChart1"/>
    <dgm:cxn modelId="{700DC3F2-27D4-437C-8AB2-5E9AA57BFB5D}" type="presParOf" srcId="{65EDF0BB-1259-4F56-8667-9EFEEF86F7E9}" destId="{8C7509E9-0626-43EE-B01D-BCF5C83EA7B5}" srcOrd="3" destOrd="0" presId="urn:microsoft.com/office/officeart/2005/8/layout/orgChart1"/>
    <dgm:cxn modelId="{40F15303-B17A-4FC9-A3F8-DD8CC90FBB43}" type="presParOf" srcId="{8C7509E9-0626-43EE-B01D-BCF5C83EA7B5}" destId="{1FFCD164-91C3-44C7-B254-E656B130C2B5}" srcOrd="0" destOrd="0" presId="urn:microsoft.com/office/officeart/2005/8/layout/orgChart1"/>
    <dgm:cxn modelId="{27C6EE86-0164-4B5C-A9AC-DCFD80791967}" type="presParOf" srcId="{1FFCD164-91C3-44C7-B254-E656B130C2B5}" destId="{4D55CC18-6A61-4684-AF3F-C5D99EEC75CD}" srcOrd="0" destOrd="0" presId="urn:microsoft.com/office/officeart/2005/8/layout/orgChart1"/>
    <dgm:cxn modelId="{66A3007E-C599-43ED-8DF9-EC6CDDF184A2}" type="presParOf" srcId="{1FFCD164-91C3-44C7-B254-E656B130C2B5}" destId="{E87D351A-D4B4-4F7A-BABC-BAFA476811AF}" srcOrd="1" destOrd="0" presId="urn:microsoft.com/office/officeart/2005/8/layout/orgChart1"/>
    <dgm:cxn modelId="{65003D46-770F-46B0-9B45-3EC1AC7EDCA3}" type="presParOf" srcId="{8C7509E9-0626-43EE-B01D-BCF5C83EA7B5}" destId="{23ED338D-A067-45E8-8EFE-5AB24C4CD132}" srcOrd="1" destOrd="0" presId="urn:microsoft.com/office/officeart/2005/8/layout/orgChart1"/>
    <dgm:cxn modelId="{1E083EC5-740E-4049-9D9A-535A5E8CABD7}" type="presParOf" srcId="{8C7509E9-0626-43EE-B01D-BCF5C83EA7B5}" destId="{16E7C58B-AB5F-4C06-A42A-9E230EAB4488}" srcOrd="2" destOrd="0" presId="urn:microsoft.com/office/officeart/2005/8/layout/orgChart1"/>
    <dgm:cxn modelId="{D4821F12-7A24-4E56-946B-7B8E27CAF261}" type="presParOf" srcId="{65EDF0BB-1259-4F56-8667-9EFEEF86F7E9}" destId="{146B97D8-4CE2-465D-8B23-D3DCB6B93310}" srcOrd="4" destOrd="0" presId="urn:microsoft.com/office/officeart/2005/8/layout/orgChart1"/>
    <dgm:cxn modelId="{FD113719-A183-4B67-B14E-6ED416241B8E}" type="presParOf" srcId="{65EDF0BB-1259-4F56-8667-9EFEEF86F7E9}" destId="{6B7B4715-5D3E-4061-9413-34BCBB5195D3}" srcOrd="5" destOrd="0" presId="urn:microsoft.com/office/officeart/2005/8/layout/orgChart1"/>
    <dgm:cxn modelId="{2A7C55C7-4D06-4774-B9B0-DFBFBB37DB83}" type="presParOf" srcId="{6B7B4715-5D3E-4061-9413-34BCBB5195D3}" destId="{937C8C24-58E7-469E-8CDA-4B7EFF24D740}" srcOrd="0" destOrd="0" presId="urn:microsoft.com/office/officeart/2005/8/layout/orgChart1"/>
    <dgm:cxn modelId="{63D1FC92-FAD7-45CC-9E89-FF7B405FAF9F}" type="presParOf" srcId="{937C8C24-58E7-469E-8CDA-4B7EFF24D740}" destId="{DF96E687-31F5-47C6-8FE8-FBEBCC95DFE6}" srcOrd="0" destOrd="0" presId="urn:microsoft.com/office/officeart/2005/8/layout/orgChart1"/>
    <dgm:cxn modelId="{A132A306-224F-414E-89BF-E38BAF16D50C}" type="presParOf" srcId="{937C8C24-58E7-469E-8CDA-4B7EFF24D740}" destId="{01C33F50-6937-4321-90BF-EEAAAEE4DAAD}" srcOrd="1" destOrd="0" presId="urn:microsoft.com/office/officeart/2005/8/layout/orgChart1"/>
    <dgm:cxn modelId="{CC33969C-AE3F-4843-91DB-7E5D362FA9CF}" type="presParOf" srcId="{6B7B4715-5D3E-4061-9413-34BCBB5195D3}" destId="{917A54B8-233D-4192-ACA7-1305E42F113F}" srcOrd="1" destOrd="0" presId="urn:microsoft.com/office/officeart/2005/8/layout/orgChart1"/>
    <dgm:cxn modelId="{B1E807AC-33B2-447A-9E82-54D196C07504}" type="presParOf" srcId="{6B7B4715-5D3E-4061-9413-34BCBB5195D3}" destId="{730206AC-54F8-45B3-A011-C1A43B0929C0}" srcOrd="2" destOrd="0" presId="urn:microsoft.com/office/officeart/2005/8/layout/orgChart1"/>
    <dgm:cxn modelId="{36E0E4BA-D4A3-4E2A-8200-A5056BEFA9EC}" type="presParOf" srcId="{C7A43EAB-7365-4324-B564-667E9BDDA02E}" destId="{BFA3C84B-6F6D-43C5-83FE-5347C1FC815F}"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58C40A-3FCC-4A53-A23C-F13D0FA8355B}" type="doc">
      <dgm:prSet loTypeId="urn:microsoft.com/office/officeart/2005/8/layout/process4" loCatId="process" qsTypeId="urn:microsoft.com/office/officeart/2005/8/quickstyle/3d1" qsCatId="3D" csTypeId="urn:microsoft.com/office/officeart/2005/8/colors/accent1_2" csCatId="accent1" phldr="1"/>
      <dgm:spPr/>
      <dgm:t>
        <a:bodyPr/>
        <a:lstStyle/>
        <a:p>
          <a:endParaRPr lang="en-US"/>
        </a:p>
      </dgm:t>
    </dgm:pt>
    <dgm:pt modelId="{DCFD7498-10E2-4913-96E7-CA6ABF12F664}">
      <dgm:prSet phldrT="[Text]"/>
      <dgm:spPr>
        <a:solidFill>
          <a:schemeClr val="accent2">
            <a:lumMod val="75000"/>
          </a:schemeClr>
        </a:solidFill>
      </dgm:spPr>
      <dgm:t>
        <a:bodyPr/>
        <a:lstStyle/>
        <a:p>
          <a:r>
            <a:rPr lang="en-US" dirty="0"/>
            <a:t>What you make (Income)</a:t>
          </a:r>
        </a:p>
      </dgm:t>
    </dgm:pt>
    <dgm:pt modelId="{3E262509-B63E-4A7D-ADEE-76B8AC2DAAEA}" type="parTrans" cxnId="{42DAE419-1C43-4BA1-92A5-6DE2446DE9D5}">
      <dgm:prSet/>
      <dgm:spPr/>
      <dgm:t>
        <a:bodyPr/>
        <a:lstStyle/>
        <a:p>
          <a:endParaRPr lang="en-US"/>
        </a:p>
      </dgm:t>
    </dgm:pt>
    <dgm:pt modelId="{CED82037-D63E-45B6-8F6F-D78BE85E30F4}" type="sibTrans" cxnId="{42DAE419-1C43-4BA1-92A5-6DE2446DE9D5}">
      <dgm:prSet/>
      <dgm:spPr/>
      <dgm:t>
        <a:bodyPr/>
        <a:lstStyle/>
        <a:p>
          <a:endParaRPr lang="en-US"/>
        </a:p>
      </dgm:t>
    </dgm:pt>
    <dgm:pt modelId="{A15301A1-3881-46E8-9877-56F3A4E90224}">
      <dgm:prSet phldrT="[Text]"/>
      <dgm:spPr>
        <a:solidFill>
          <a:schemeClr val="accent2">
            <a:lumMod val="75000"/>
          </a:schemeClr>
        </a:solidFill>
      </dgm:spPr>
      <dgm:t>
        <a:bodyPr/>
        <a:lstStyle/>
        <a:p>
          <a:r>
            <a:rPr lang="en-US" dirty="0"/>
            <a:t>What you pay yourself (Savings)</a:t>
          </a:r>
        </a:p>
      </dgm:t>
    </dgm:pt>
    <dgm:pt modelId="{C37EEB9E-2388-4640-BC11-6271D29BD9CE}" type="parTrans" cxnId="{3F15356B-7769-4BF9-B681-B7A374A29B0A}">
      <dgm:prSet/>
      <dgm:spPr/>
      <dgm:t>
        <a:bodyPr/>
        <a:lstStyle/>
        <a:p>
          <a:endParaRPr lang="en-US"/>
        </a:p>
      </dgm:t>
    </dgm:pt>
    <dgm:pt modelId="{60BF01EF-7186-42A8-A6BA-D7AEE09F32C1}" type="sibTrans" cxnId="{3F15356B-7769-4BF9-B681-B7A374A29B0A}">
      <dgm:prSet/>
      <dgm:spPr/>
      <dgm:t>
        <a:bodyPr/>
        <a:lstStyle/>
        <a:p>
          <a:endParaRPr lang="en-US"/>
        </a:p>
      </dgm:t>
    </dgm:pt>
    <dgm:pt modelId="{B6F71F76-0A37-4681-895D-E2C4DE306EBF}">
      <dgm:prSet phldrT="[Text]"/>
      <dgm:spPr>
        <a:solidFill>
          <a:schemeClr val="accent2">
            <a:lumMod val="75000"/>
          </a:schemeClr>
        </a:solidFill>
      </dgm:spPr>
      <dgm:t>
        <a:bodyPr/>
        <a:lstStyle/>
        <a:p>
          <a:r>
            <a:rPr lang="en-US" dirty="0"/>
            <a:t>What you spend (Expenses)</a:t>
          </a:r>
        </a:p>
      </dgm:t>
    </dgm:pt>
    <dgm:pt modelId="{2D4ADDCB-793B-431A-AF18-1680F2C3AFCA}" type="parTrans" cxnId="{858400F1-E8BA-4144-9ED5-F3255565A503}">
      <dgm:prSet/>
      <dgm:spPr/>
      <dgm:t>
        <a:bodyPr/>
        <a:lstStyle/>
        <a:p>
          <a:endParaRPr lang="en-US"/>
        </a:p>
      </dgm:t>
    </dgm:pt>
    <dgm:pt modelId="{3F7C5904-86C2-4647-A4DE-A98793839660}" type="sibTrans" cxnId="{858400F1-E8BA-4144-9ED5-F3255565A503}">
      <dgm:prSet/>
      <dgm:spPr/>
      <dgm:t>
        <a:bodyPr/>
        <a:lstStyle/>
        <a:p>
          <a:endParaRPr lang="en-US"/>
        </a:p>
      </dgm:t>
    </dgm:pt>
    <dgm:pt modelId="{256213B8-B133-47B8-8222-F205675D90F6}" type="pres">
      <dgm:prSet presAssocID="{5B58C40A-3FCC-4A53-A23C-F13D0FA8355B}" presName="Name0" presStyleCnt="0">
        <dgm:presLayoutVars>
          <dgm:dir/>
          <dgm:animLvl val="lvl"/>
          <dgm:resizeHandles val="exact"/>
        </dgm:presLayoutVars>
      </dgm:prSet>
      <dgm:spPr/>
    </dgm:pt>
    <dgm:pt modelId="{4559AE98-DE11-4BB3-8868-1DE945852C0A}" type="pres">
      <dgm:prSet presAssocID="{B6F71F76-0A37-4681-895D-E2C4DE306EBF}" presName="boxAndChildren" presStyleCnt="0"/>
      <dgm:spPr/>
    </dgm:pt>
    <dgm:pt modelId="{A9F54CB2-DB13-4008-BE04-78805FFEB4A1}" type="pres">
      <dgm:prSet presAssocID="{B6F71F76-0A37-4681-895D-E2C4DE306EBF}" presName="parentTextBox" presStyleLbl="node1" presStyleIdx="0" presStyleCnt="3" custLinFactNeighborX="0" custLinFactNeighborY="35787"/>
      <dgm:spPr/>
    </dgm:pt>
    <dgm:pt modelId="{29DC925D-5937-40D5-954E-FA16D74AA25A}" type="pres">
      <dgm:prSet presAssocID="{60BF01EF-7186-42A8-A6BA-D7AEE09F32C1}" presName="sp" presStyleCnt="0"/>
      <dgm:spPr/>
    </dgm:pt>
    <dgm:pt modelId="{2E8F847A-6A1F-4084-A64E-97E8D87D2109}" type="pres">
      <dgm:prSet presAssocID="{A15301A1-3881-46E8-9877-56F3A4E90224}" presName="arrowAndChildren" presStyleCnt="0"/>
      <dgm:spPr/>
    </dgm:pt>
    <dgm:pt modelId="{083C4D34-FC06-4371-BDFB-F9A18AA5CB3E}" type="pres">
      <dgm:prSet presAssocID="{A15301A1-3881-46E8-9877-56F3A4E90224}" presName="parentTextArrow" presStyleLbl="node1" presStyleIdx="1" presStyleCnt="3"/>
      <dgm:spPr/>
    </dgm:pt>
    <dgm:pt modelId="{7D8990F2-9E79-424A-B9E2-83421D1DDD9B}" type="pres">
      <dgm:prSet presAssocID="{CED82037-D63E-45B6-8F6F-D78BE85E30F4}" presName="sp" presStyleCnt="0"/>
      <dgm:spPr/>
    </dgm:pt>
    <dgm:pt modelId="{840CF65F-B48F-49A3-83D3-29A04F9D1077}" type="pres">
      <dgm:prSet presAssocID="{DCFD7498-10E2-4913-96E7-CA6ABF12F664}" presName="arrowAndChildren" presStyleCnt="0"/>
      <dgm:spPr/>
    </dgm:pt>
    <dgm:pt modelId="{C295D62E-582E-455F-8541-62F8CFF1A9F1}" type="pres">
      <dgm:prSet presAssocID="{DCFD7498-10E2-4913-96E7-CA6ABF12F664}" presName="parentTextArrow" presStyleLbl="node1" presStyleIdx="2" presStyleCnt="3"/>
      <dgm:spPr/>
    </dgm:pt>
  </dgm:ptLst>
  <dgm:cxnLst>
    <dgm:cxn modelId="{42DAE419-1C43-4BA1-92A5-6DE2446DE9D5}" srcId="{5B58C40A-3FCC-4A53-A23C-F13D0FA8355B}" destId="{DCFD7498-10E2-4913-96E7-CA6ABF12F664}" srcOrd="0" destOrd="0" parTransId="{3E262509-B63E-4A7D-ADEE-76B8AC2DAAEA}" sibTransId="{CED82037-D63E-45B6-8F6F-D78BE85E30F4}"/>
    <dgm:cxn modelId="{F995C53D-3CFB-4C8E-A32E-FF624EA050F2}" type="presOf" srcId="{A15301A1-3881-46E8-9877-56F3A4E90224}" destId="{083C4D34-FC06-4371-BDFB-F9A18AA5CB3E}" srcOrd="0" destOrd="0" presId="urn:microsoft.com/office/officeart/2005/8/layout/process4"/>
    <dgm:cxn modelId="{60C1E868-A0FE-401C-AA3A-8D09DB441790}" type="presOf" srcId="{B6F71F76-0A37-4681-895D-E2C4DE306EBF}" destId="{A9F54CB2-DB13-4008-BE04-78805FFEB4A1}" srcOrd="0" destOrd="0" presId="urn:microsoft.com/office/officeart/2005/8/layout/process4"/>
    <dgm:cxn modelId="{3F15356B-7769-4BF9-B681-B7A374A29B0A}" srcId="{5B58C40A-3FCC-4A53-A23C-F13D0FA8355B}" destId="{A15301A1-3881-46E8-9877-56F3A4E90224}" srcOrd="1" destOrd="0" parTransId="{C37EEB9E-2388-4640-BC11-6271D29BD9CE}" sibTransId="{60BF01EF-7186-42A8-A6BA-D7AEE09F32C1}"/>
    <dgm:cxn modelId="{0BF192D7-674D-49B3-BAE0-88BD44BEA589}" type="presOf" srcId="{DCFD7498-10E2-4913-96E7-CA6ABF12F664}" destId="{C295D62E-582E-455F-8541-62F8CFF1A9F1}" srcOrd="0" destOrd="0" presId="urn:microsoft.com/office/officeart/2005/8/layout/process4"/>
    <dgm:cxn modelId="{858400F1-E8BA-4144-9ED5-F3255565A503}" srcId="{5B58C40A-3FCC-4A53-A23C-F13D0FA8355B}" destId="{B6F71F76-0A37-4681-895D-E2C4DE306EBF}" srcOrd="2" destOrd="0" parTransId="{2D4ADDCB-793B-431A-AF18-1680F2C3AFCA}" sibTransId="{3F7C5904-86C2-4647-A4DE-A98793839660}"/>
    <dgm:cxn modelId="{36C9DBF8-3461-44D7-86F4-E385DDFDF1FD}" type="presOf" srcId="{5B58C40A-3FCC-4A53-A23C-F13D0FA8355B}" destId="{256213B8-B133-47B8-8222-F205675D90F6}" srcOrd="0" destOrd="0" presId="urn:microsoft.com/office/officeart/2005/8/layout/process4"/>
    <dgm:cxn modelId="{829A3AE5-FA66-4423-9A05-F8727DEF9F27}" type="presParOf" srcId="{256213B8-B133-47B8-8222-F205675D90F6}" destId="{4559AE98-DE11-4BB3-8868-1DE945852C0A}" srcOrd="0" destOrd="0" presId="urn:microsoft.com/office/officeart/2005/8/layout/process4"/>
    <dgm:cxn modelId="{A63E3017-1CA4-4BB5-A11C-F7A4D50F69D1}" type="presParOf" srcId="{4559AE98-DE11-4BB3-8868-1DE945852C0A}" destId="{A9F54CB2-DB13-4008-BE04-78805FFEB4A1}" srcOrd="0" destOrd="0" presId="urn:microsoft.com/office/officeart/2005/8/layout/process4"/>
    <dgm:cxn modelId="{F9FFA02B-3AFF-450F-AB39-523335B75144}" type="presParOf" srcId="{256213B8-B133-47B8-8222-F205675D90F6}" destId="{29DC925D-5937-40D5-954E-FA16D74AA25A}" srcOrd="1" destOrd="0" presId="urn:microsoft.com/office/officeart/2005/8/layout/process4"/>
    <dgm:cxn modelId="{A106A3B7-D364-4138-9ABF-D786143D87F9}" type="presParOf" srcId="{256213B8-B133-47B8-8222-F205675D90F6}" destId="{2E8F847A-6A1F-4084-A64E-97E8D87D2109}" srcOrd="2" destOrd="0" presId="urn:microsoft.com/office/officeart/2005/8/layout/process4"/>
    <dgm:cxn modelId="{5435DE5A-21E4-4189-9787-E4A83A183C51}" type="presParOf" srcId="{2E8F847A-6A1F-4084-A64E-97E8D87D2109}" destId="{083C4D34-FC06-4371-BDFB-F9A18AA5CB3E}" srcOrd="0" destOrd="0" presId="urn:microsoft.com/office/officeart/2005/8/layout/process4"/>
    <dgm:cxn modelId="{9FF375BA-5E7D-4A29-AD40-9420D7378FA8}" type="presParOf" srcId="{256213B8-B133-47B8-8222-F205675D90F6}" destId="{7D8990F2-9E79-424A-B9E2-83421D1DDD9B}" srcOrd="3" destOrd="0" presId="urn:microsoft.com/office/officeart/2005/8/layout/process4"/>
    <dgm:cxn modelId="{789D1253-281B-427D-8DE1-13F1FD713841}" type="presParOf" srcId="{256213B8-B133-47B8-8222-F205675D90F6}" destId="{840CF65F-B48F-49A3-83D3-29A04F9D1077}" srcOrd="4" destOrd="0" presId="urn:microsoft.com/office/officeart/2005/8/layout/process4"/>
    <dgm:cxn modelId="{509AB974-7715-45C1-8BEF-8C19FEE700B1}" type="presParOf" srcId="{840CF65F-B48F-49A3-83D3-29A04F9D1077}" destId="{C295D62E-582E-455F-8541-62F8CFF1A9F1}"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4CAE39-C782-463D-BB7D-9CAEFA1A18AD}"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en-US"/>
        </a:p>
      </dgm:t>
    </dgm:pt>
    <dgm:pt modelId="{36B2C705-C8CB-4494-A756-02DC4272733F}">
      <dgm:prSet phldrT="[Text]" custT="1"/>
      <dgm:spPr>
        <a:solidFill>
          <a:schemeClr val="accent2">
            <a:lumMod val="75000"/>
          </a:schemeClr>
        </a:solidFill>
      </dgm:spPr>
      <dgm:t>
        <a:bodyPr/>
        <a:lstStyle/>
        <a:p>
          <a:r>
            <a:rPr lang="en-US" sz="2400" b="1" dirty="0"/>
            <a:t>Needs</a:t>
          </a:r>
        </a:p>
        <a:p>
          <a:r>
            <a:rPr lang="en-US" sz="2400" dirty="0"/>
            <a:t>50%</a:t>
          </a:r>
        </a:p>
      </dgm:t>
    </dgm:pt>
    <dgm:pt modelId="{65C40A78-9AD8-4F5C-AC27-6492ECD741B9}" type="parTrans" cxnId="{1E8A4C6B-0F24-4225-B686-F284A758C936}">
      <dgm:prSet/>
      <dgm:spPr/>
      <dgm:t>
        <a:bodyPr/>
        <a:lstStyle/>
        <a:p>
          <a:endParaRPr lang="en-US"/>
        </a:p>
      </dgm:t>
    </dgm:pt>
    <dgm:pt modelId="{0B51084A-BA62-43D8-B31F-CD68C8543C50}" type="sibTrans" cxnId="{1E8A4C6B-0F24-4225-B686-F284A758C936}">
      <dgm:prSet/>
      <dgm:spPr/>
      <dgm:t>
        <a:bodyPr/>
        <a:lstStyle/>
        <a:p>
          <a:endParaRPr lang="en-US"/>
        </a:p>
      </dgm:t>
    </dgm:pt>
    <dgm:pt modelId="{F4B96045-9DDD-4795-B862-77DD7F2DABF4}">
      <dgm:prSet phldrT="[Text]"/>
      <dgm:spPr>
        <a:solidFill>
          <a:schemeClr val="accent2">
            <a:lumMod val="20000"/>
            <a:lumOff val="80000"/>
            <a:alpha val="90000"/>
          </a:schemeClr>
        </a:solidFill>
      </dgm:spPr>
      <dgm:t>
        <a:bodyPr/>
        <a:lstStyle/>
        <a:p>
          <a:r>
            <a:rPr lang="en-US" dirty="0"/>
            <a:t>Housing (25% max.)</a:t>
          </a:r>
        </a:p>
      </dgm:t>
    </dgm:pt>
    <dgm:pt modelId="{C018FFCF-9F51-4F43-AB25-F88924287E38}" type="parTrans" cxnId="{EBD25B9D-9634-4C2C-8ED8-375A17486A51}">
      <dgm:prSet/>
      <dgm:spPr/>
      <dgm:t>
        <a:bodyPr/>
        <a:lstStyle/>
        <a:p>
          <a:endParaRPr lang="en-US"/>
        </a:p>
      </dgm:t>
    </dgm:pt>
    <dgm:pt modelId="{ACA2CA49-B9BB-49A7-8608-77C5D7F02D00}" type="sibTrans" cxnId="{EBD25B9D-9634-4C2C-8ED8-375A17486A51}">
      <dgm:prSet/>
      <dgm:spPr/>
      <dgm:t>
        <a:bodyPr/>
        <a:lstStyle/>
        <a:p>
          <a:endParaRPr lang="en-US"/>
        </a:p>
      </dgm:t>
    </dgm:pt>
    <dgm:pt modelId="{FB6A626E-C436-4367-AEB1-5289E3EF1D36}">
      <dgm:prSet phldrT="[Text]"/>
      <dgm:spPr>
        <a:solidFill>
          <a:schemeClr val="accent2">
            <a:lumMod val="20000"/>
            <a:lumOff val="80000"/>
            <a:alpha val="90000"/>
          </a:schemeClr>
        </a:solidFill>
      </dgm:spPr>
      <dgm:t>
        <a:bodyPr/>
        <a:lstStyle/>
        <a:p>
          <a:r>
            <a:rPr lang="en-US" dirty="0"/>
            <a:t>Utilities</a:t>
          </a:r>
        </a:p>
      </dgm:t>
    </dgm:pt>
    <dgm:pt modelId="{08890E27-059B-4403-B903-C7BAFA106195}" type="parTrans" cxnId="{B71C4A05-2B6C-42C1-8879-654FBC2C1E3B}">
      <dgm:prSet/>
      <dgm:spPr/>
      <dgm:t>
        <a:bodyPr/>
        <a:lstStyle/>
        <a:p>
          <a:endParaRPr lang="en-US"/>
        </a:p>
      </dgm:t>
    </dgm:pt>
    <dgm:pt modelId="{1FB3E9E7-87D0-47AE-9834-0D6A3417D749}" type="sibTrans" cxnId="{B71C4A05-2B6C-42C1-8879-654FBC2C1E3B}">
      <dgm:prSet/>
      <dgm:spPr/>
      <dgm:t>
        <a:bodyPr/>
        <a:lstStyle/>
        <a:p>
          <a:endParaRPr lang="en-US"/>
        </a:p>
      </dgm:t>
    </dgm:pt>
    <dgm:pt modelId="{DFEA496A-9C17-44D8-A941-EDB80714874A}">
      <dgm:prSet phldrT="[Text]" custT="1"/>
      <dgm:spPr>
        <a:solidFill>
          <a:schemeClr val="accent2">
            <a:lumMod val="75000"/>
          </a:schemeClr>
        </a:solidFill>
      </dgm:spPr>
      <dgm:t>
        <a:bodyPr/>
        <a:lstStyle/>
        <a:p>
          <a:r>
            <a:rPr lang="en-US" sz="2400" b="1" dirty="0"/>
            <a:t>Wants </a:t>
          </a:r>
        </a:p>
        <a:p>
          <a:r>
            <a:rPr lang="en-US" sz="2400" dirty="0"/>
            <a:t>30%</a:t>
          </a:r>
        </a:p>
      </dgm:t>
    </dgm:pt>
    <dgm:pt modelId="{5186D8C5-6CA5-465F-A438-4895B8D66A32}" type="parTrans" cxnId="{D46C50DD-40A8-4F60-A073-9AA69E68C7FE}">
      <dgm:prSet/>
      <dgm:spPr/>
      <dgm:t>
        <a:bodyPr/>
        <a:lstStyle/>
        <a:p>
          <a:endParaRPr lang="en-US"/>
        </a:p>
      </dgm:t>
    </dgm:pt>
    <dgm:pt modelId="{6E11B0C4-1EA1-49FD-A681-FECA4CB54B86}" type="sibTrans" cxnId="{D46C50DD-40A8-4F60-A073-9AA69E68C7FE}">
      <dgm:prSet/>
      <dgm:spPr/>
      <dgm:t>
        <a:bodyPr/>
        <a:lstStyle/>
        <a:p>
          <a:endParaRPr lang="en-US"/>
        </a:p>
      </dgm:t>
    </dgm:pt>
    <dgm:pt modelId="{F6EC37B6-87EC-4FD1-A799-483B22FDE008}">
      <dgm:prSet phldrT="[Text]"/>
      <dgm:spPr>
        <a:solidFill>
          <a:schemeClr val="accent2">
            <a:lumMod val="20000"/>
            <a:lumOff val="80000"/>
            <a:alpha val="90000"/>
          </a:schemeClr>
        </a:solidFill>
      </dgm:spPr>
      <dgm:t>
        <a:bodyPr/>
        <a:lstStyle/>
        <a:p>
          <a:r>
            <a:rPr lang="en-US" dirty="0"/>
            <a:t>New Shoes</a:t>
          </a:r>
        </a:p>
      </dgm:t>
    </dgm:pt>
    <dgm:pt modelId="{CB44A1AA-F301-4F6E-95A7-B5C2242438C8}" type="parTrans" cxnId="{1439938B-0DA9-4D73-BA1D-3322CD4FED19}">
      <dgm:prSet/>
      <dgm:spPr/>
      <dgm:t>
        <a:bodyPr/>
        <a:lstStyle/>
        <a:p>
          <a:endParaRPr lang="en-US"/>
        </a:p>
      </dgm:t>
    </dgm:pt>
    <dgm:pt modelId="{1EFAC9D1-CA83-4BCE-AB26-3902B82B603F}" type="sibTrans" cxnId="{1439938B-0DA9-4D73-BA1D-3322CD4FED19}">
      <dgm:prSet/>
      <dgm:spPr/>
      <dgm:t>
        <a:bodyPr/>
        <a:lstStyle/>
        <a:p>
          <a:endParaRPr lang="en-US"/>
        </a:p>
      </dgm:t>
    </dgm:pt>
    <dgm:pt modelId="{9A1FEF46-C2B9-4372-B324-8C1346C285AB}">
      <dgm:prSet phldrT="[Text]"/>
      <dgm:spPr>
        <a:solidFill>
          <a:schemeClr val="accent2">
            <a:lumMod val="20000"/>
            <a:lumOff val="80000"/>
            <a:alpha val="90000"/>
          </a:schemeClr>
        </a:solidFill>
      </dgm:spPr>
      <dgm:t>
        <a:bodyPr/>
        <a:lstStyle/>
        <a:p>
          <a:r>
            <a:rPr lang="en-US" dirty="0"/>
            <a:t>Entertainment</a:t>
          </a:r>
        </a:p>
      </dgm:t>
    </dgm:pt>
    <dgm:pt modelId="{90AB67F7-19BA-44DE-87D0-D02F5BAED1FB}" type="parTrans" cxnId="{453D7942-93F6-4769-AF4B-272EF461E314}">
      <dgm:prSet/>
      <dgm:spPr/>
      <dgm:t>
        <a:bodyPr/>
        <a:lstStyle/>
        <a:p>
          <a:endParaRPr lang="en-US"/>
        </a:p>
      </dgm:t>
    </dgm:pt>
    <dgm:pt modelId="{E412DF6E-F770-401E-80F3-B5360A44AF96}" type="sibTrans" cxnId="{453D7942-93F6-4769-AF4B-272EF461E314}">
      <dgm:prSet/>
      <dgm:spPr/>
      <dgm:t>
        <a:bodyPr/>
        <a:lstStyle/>
        <a:p>
          <a:endParaRPr lang="en-US"/>
        </a:p>
      </dgm:t>
    </dgm:pt>
    <dgm:pt modelId="{20F76103-3AF6-44D2-96CC-58563073F01D}">
      <dgm:prSet phldrT="[Text]" custT="1"/>
      <dgm:spPr>
        <a:solidFill>
          <a:schemeClr val="accent2">
            <a:lumMod val="75000"/>
          </a:schemeClr>
        </a:solidFill>
      </dgm:spPr>
      <dgm:t>
        <a:bodyPr/>
        <a:lstStyle/>
        <a:p>
          <a:r>
            <a:rPr lang="en-US" sz="2400" b="1" dirty="0"/>
            <a:t>Savings</a:t>
          </a:r>
        </a:p>
        <a:p>
          <a:r>
            <a:rPr lang="en-US" sz="2400" dirty="0"/>
            <a:t>20%</a:t>
          </a:r>
        </a:p>
      </dgm:t>
    </dgm:pt>
    <dgm:pt modelId="{7A3DBA5A-6F53-4FE6-AACE-8BEA099A09CD}" type="parTrans" cxnId="{AA91ECCD-A1BF-4FB7-A012-073906CF6929}">
      <dgm:prSet/>
      <dgm:spPr/>
      <dgm:t>
        <a:bodyPr/>
        <a:lstStyle/>
        <a:p>
          <a:endParaRPr lang="en-US"/>
        </a:p>
      </dgm:t>
    </dgm:pt>
    <dgm:pt modelId="{5E9F10E7-E5CF-4215-BDD0-1EA484871FC4}" type="sibTrans" cxnId="{AA91ECCD-A1BF-4FB7-A012-073906CF6929}">
      <dgm:prSet/>
      <dgm:spPr/>
      <dgm:t>
        <a:bodyPr/>
        <a:lstStyle/>
        <a:p>
          <a:endParaRPr lang="en-US"/>
        </a:p>
      </dgm:t>
    </dgm:pt>
    <dgm:pt modelId="{91F0AD06-016C-426D-B84A-5837AE124B98}">
      <dgm:prSet phldrT="[Text]"/>
      <dgm:spPr>
        <a:solidFill>
          <a:schemeClr val="accent2">
            <a:lumMod val="20000"/>
            <a:lumOff val="80000"/>
            <a:alpha val="90000"/>
          </a:schemeClr>
        </a:solidFill>
      </dgm:spPr>
      <dgm:t>
        <a:bodyPr/>
        <a:lstStyle/>
        <a:p>
          <a:r>
            <a:rPr lang="en-US" dirty="0"/>
            <a:t>Retirement</a:t>
          </a:r>
        </a:p>
      </dgm:t>
    </dgm:pt>
    <dgm:pt modelId="{4459997B-BE9C-4423-B7EE-453EAC930D27}" type="parTrans" cxnId="{99E30304-F5A4-4B09-B6D0-E10806A95A24}">
      <dgm:prSet/>
      <dgm:spPr/>
      <dgm:t>
        <a:bodyPr/>
        <a:lstStyle/>
        <a:p>
          <a:endParaRPr lang="en-US"/>
        </a:p>
      </dgm:t>
    </dgm:pt>
    <dgm:pt modelId="{96CD9E98-6E0D-427D-B6B8-DC1327BA30C6}" type="sibTrans" cxnId="{99E30304-F5A4-4B09-B6D0-E10806A95A24}">
      <dgm:prSet/>
      <dgm:spPr/>
      <dgm:t>
        <a:bodyPr/>
        <a:lstStyle/>
        <a:p>
          <a:endParaRPr lang="en-US"/>
        </a:p>
      </dgm:t>
    </dgm:pt>
    <dgm:pt modelId="{990CE025-4FB2-49A2-9690-E7056FB08E7C}">
      <dgm:prSet phldrT="[Text]"/>
      <dgm:spPr>
        <a:solidFill>
          <a:schemeClr val="accent2">
            <a:lumMod val="20000"/>
            <a:lumOff val="80000"/>
            <a:alpha val="90000"/>
          </a:schemeClr>
        </a:solidFill>
      </dgm:spPr>
      <dgm:t>
        <a:bodyPr/>
        <a:lstStyle/>
        <a:p>
          <a:r>
            <a:rPr lang="en-US" dirty="0"/>
            <a:t>Car and/or home fund</a:t>
          </a:r>
        </a:p>
      </dgm:t>
    </dgm:pt>
    <dgm:pt modelId="{3BD3CC22-0044-4EF4-8AB5-71385AA02770}" type="parTrans" cxnId="{EBD56E00-DF38-444C-8888-1BFFE288189F}">
      <dgm:prSet/>
      <dgm:spPr/>
      <dgm:t>
        <a:bodyPr/>
        <a:lstStyle/>
        <a:p>
          <a:endParaRPr lang="en-US"/>
        </a:p>
      </dgm:t>
    </dgm:pt>
    <dgm:pt modelId="{CE129A32-B9E8-467F-A10B-A6A11657FE13}" type="sibTrans" cxnId="{EBD56E00-DF38-444C-8888-1BFFE288189F}">
      <dgm:prSet/>
      <dgm:spPr/>
      <dgm:t>
        <a:bodyPr/>
        <a:lstStyle/>
        <a:p>
          <a:endParaRPr lang="en-US"/>
        </a:p>
      </dgm:t>
    </dgm:pt>
    <dgm:pt modelId="{9B14582D-6595-479D-BD89-1AA7D701E49F}">
      <dgm:prSet phldrT="[Text]"/>
      <dgm:spPr>
        <a:solidFill>
          <a:schemeClr val="accent2">
            <a:lumMod val="20000"/>
            <a:lumOff val="80000"/>
            <a:alpha val="90000"/>
          </a:schemeClr>
        </a:solidFill>
      </dgm:spPr>
      <dgm:t>
        <a:bodyPr/>
        <a:lstStyle/>
        <a:p>
          <a:r>
            <a:rPr lang="en-US" dirty="0"/>
            <a:t>Food</a:t>
          </a:r>
        </a:p>
      </dgm:t>
    </dgm:pt>
    <dgm:pt modelId="{7985AA2B-5E45-4218-8715-3C5A9DAF9649}" type="parTrans" cxnId="{C258405D-1DA9-4671-BBBA-CECBB0D0B785}">
      <dgm:prSet/>
      <dgm:spPr/>
      <dgm:t>
        <a:bodyPr/>
        <a:lstStyle/>
        <a:p>
          <a:endParaRPr lang="en-US"/>
        </a:p>
      </dgm:t>
    </dgm:pt>
    <dgm:pt modelId="{3246A2FD-3E2A-4AE8-AC89-EB1471F49C88}" type="sibTrans" cxnId="{C258405D-1DA9-4671-BBBA-CECBB0D0B785}">
      <dgm:prSet/>
      <dgm:spPr/>
      <dgm:t>
        <a:bodyPr/>
        <a:lstStyle/>
        <a:p>
          <a:endParaRPr lang="en-US"/>
        </a:p>
      </dgm:t>
    </dgm:pt>
    <dgm:pt modelId="{37550A34-54EE-4522-BFDC-1DFAFDDFD938}">
      <dgm:prSet phldrT="[Text]"/>
      <dgm:spPr>
        <a:solidFill>
          <a:schemeClr val="accent2">
            <a:lumMod val="20000"/>
            <a:lumOff val="80000"/>
            <a:alpha val="90000"/>
          </a:schemeClr>
        </a:solidFill>
      </dgm:spPr>
      <dgm:t>
        <a:bodyPr/>
        <a:lstStyle/>
        <a:p>
          <a:r>
            <a:rPr lang="en-US" dirty="0"/>
            <a:t>Transportation</a:t>
          </a:r>
        </a:p>
      </dgm:t>
    </dgm:pt>
    <dgm:pt modelId="{9B99B757-4255-4704-9EA1-1C87320E7F1D}" type="parTrans" cxnId="{97D0FB4E-F49A-4D09-AA2A-7D89F9E85FCA}">
      <dgm:prSet/>
      <dgm:spPr/>
      <dgm:t>
        <a:bodyPr/>
        <a:lstStyle/>
        <a:p>
          <a:endParaRPr lang="en-US"/>
        </a:p>
      </dgm:t>
    </dgm:pt>
    <dgm:pt modelId="{3C18C3D1-07FD-4C79-901D-E8D1555F9ECD}" type="sibTrans" cxnId="{97D0FB4E-F49A-4D09-AA2A-7D89F9E85FCA}">
      <dgm:prSet/>
      <dgm:spPr/>
      <dgm:t>
        <a:bodyPr/>
        <a:lstStyle/>
        <a:p>
          <a:endParaRPr lang="en-US"/>
        </a:p>
      </dgm:t>
    </dgm:pt>
    <dgm:pt modelId="{20561BE4-DF4C-4C84-AD98-33B80F1C2BBB}">
      <dgm:prSet phldrT="[Text]"/>
      <dgm:spPr>
        <a:solidFill>
          <a:schemeClr val="accent2">
            <a:lumMod val="20000"/>
            <a:lumOff val="80000"/>
            <a:alpha val="90000"/>
          </a:schemeClr>
        </a:solidFill>
      </dgm:spPr>
      <dgm:t>
        <a:bodyPr/>
        <a:lstStyle/>
        <a:p>
          <a:r>
            <a:rPr lang="en-US" dirty="0"/>
            <a:t>Dining out</a:t>
          </a:r>
        </a:p>
      </dgm:t>
    </dgm:pt>
    <dgm:pt modelId="{34BB1520-7303-43EF-813D-C9EA0044AF74}" type="parTrans" cxnId="{6CD9C3F0-3165-4F7A-B317-E5284C24F5A7}">
      <dgm:prSet/>
      <dgm:spPr/>
      <dgm:t>
        <a:bodyPr/>
        <a:lstStyle/>
        <a:p>
          <a:endParaRPr lang="en-US"/>
        </a:p>
      </dgm:t>
    </dgm:pt>
    <dgm:pt modelId="{44DDD883-DBEB-46D7-8299-297A41CB25CF}" type="sibTrans" cxnId="{6CD9C3F0-3165-4F7A-B317-E5284C24F5A7}">
      <dgm:prSet/>
      <dgm:spPr/>
      <dgm:t>
        <a:bodyPr/>
        <a:lstStyle/>
        <a:p>
          <a:endParaRPr lang="en-US"/>
        </a:p>
      </dgm:t>
    </dgm:pt>
    <dgm:pt modelId="{6D469D7C-600D-455E-984A-3C0DFD4555FB}">
      <dgm:prSet phldrT="[Text]"/>
      <dgm:spPr>
        <a:solidFill>
          <a:schemeClr val="accent2">
            <a:lumMod val="20000"/>
            <a:lumOff val="80000"/>
            <a:alpha val="90000"/>
          </a:schemeClr>
        </a:solidFill>
      </dgm:spPr>
      <dgm:t>
        <a:bodyPr/>
        <a:lstStyle/>
        <a:p>
          <a:r>
            <a:rPr lang="en-US" dirty="0"/>
            <a:t>Cable</a:t>
          </a:r>
        </a:p>
      </dgm:t>
    </dgm:pt>
    <dgm:pt modelId="{D1D8368C-9570-455E-84C5-513FB0DB9926}" type="parTrans" cxnId="{591D361F-B828-4CC6-B061-2D8AE473EE9A}">
      <dgm:prSet/>
      <dgm:spPr/>
      <dgm:t>
        <a:bodyPr/>
        <a:lstStyle/>
        <a:p>
          <a:endParaRPr lang="en-US"/>
        </a:p>
      </dgm:t>
    </dgm:pt>
    <dgm:pt modelId="{C451CAB7-35D7-4BA6-9CCD-B890FAB43457}" type="sibTrans" cxnId="{591D361F-B828-4CC6-B061-2D8AE473EE9A}">
      <dgm:prSet/>
      <dgm:spPr/>
      <dgm:t>
        <a:bodyPr/>
        <a:lstStyle/>
        <a:p>
          <a:endParaRPr lang="en-US"/>
        </a:p>
      </dgm:t>
    </dgm:pt>
    <dgm:pt modelId="{8D3133E2-0810-4BF5-AE23-8977298CFDC8}">
      <dgm:prSet phldrT="[Text]"/>
      <dgm:spPr>
        <a:solidFill>
          <a:schemeClr val="accent2">
            <a:lumMod val="20000"/>
            <a:lumOff val="80000"/>
            <a:alpha val="90000"/>
          </a:schemeClr>
        </a:solidFill>
      </dgm:spPr>
      <dgm:t>
        <a:bodyPr/>
        <a:lstStyle/>
        <a:p>
          <a:r>
            <a:rPr lang="en-US" dirty="0"/>
            <a:t>Education (current and future)</a:t>
          </a:r>
        </a:p>
      </dgm:t>
    </dgm:pt>
    <dgm:pt modelId="{4084269D-805C-4C43-9F2B-8324A4699316}" type="parTrans" cxnId="{AB10CA17-9C79-4186-A40C-EB6BF5252DC4}">
      <dgm:prSet/>
      <dgm:spPr/>
      <dgm:t>
        <a:bodyPr/>
        <a:lstStyle/>
        <a:p>
          <a:endParaRPr lang="en-US"/>
        </a:p>
      </dgm:t>
    </dgm:pt>
    <dgm:pt modelId="{14B44C54-4771-4490-8593-96C04B93B42C}" type="sibTrans" cxnId="{AB10CA17-9C79-4186-A40C-EB6BF5252DC4}">
      <dgm:prSet/>
      <dgm:spPr/>
      <dgm:t>
        <a:bodyPr/>
        <a:lstStyle/>
        <a:p>
          <a:endParaRPr lang="en-US"/>
        </a:p>
      </dgm:t>
    </dgm:pt>
    <dgm:pt modelId="{8E3E0848-414C-492A-B8B0-366AA8FDFCE8}">
      <dgm:prSet phldrT="[Text]"/>
      <dgm:spPr>
        <a:solidFill>
          <a:schemeClr val="accent2">
            <a:lumMod val="20000"/>
            <a:lumOff val="80000"/>
            <a:alpha val="90000"/>
          </a:schemeClr>
        </a:solidFill>
      </dgm:spPr>
      <dgm:t>
        <a:bodyPr/>
        <a:lstStyle/>
        <a:p>
          <a:r>
            <a:rPr lang="en-US" dirty="0"/>
            <a:t>Debt elimination (current and future)</a:t>
          </a:r>
        </a:p>
      </dgm:t>
    </dgm:pt>
    <dgm:pt modelId="{25934F82-EC78-4081-9845-43CB96F6946F}" type="parTrans" cxnId="{9C9069B2-9F40-4776-9BFC-A42DF8725DE3}">
      <dgm:prSet/>
      <dgm:spPr/>
      <dgm:t>
        <a:bodyPr/>
        <a:lstStyle/>
        <a:p>
          <a:endParaRPr lang="en-US"/>
        </a:p>
      </dgm:t>
    </dgm:pt>
    <dgm:pt modelId="{80A59EBD-48CB-4077-BA13-ED1506606C5D}" type="sibTrans" cxnId="{9C9069B2-9F40-4776-9BFC-A42DF8725DE3}">
      <dgm:prSet/>
      <dgm:spPr/>
      <dgm:t>
        <a:bodyPr/>
        <a:lstStyle/>
        <a:p>
          <a:endParaRPr lang="en-US"/>
        </a:p>
      </dgm:t>
    </dgm:pt>
    <dgm:pt modelId="{E038A3B8-1FDD-4F9C-B0BE-BFEA5F344549}">
      <dgm:prSet phldrT="[Text]"/>
      <dgm:spPr>
        <a:solidFill>
          <a:schemeClr val="accent2">
            <a:lumMod val="20000"/>
            <a:lumOff val="80000"/>
            <a:alpha val="90000"/>
          </a:schemeClr>
        </a:solidFill>
      </dgm:spPr>
      <dgm:t>
        <a:bodyPr/>
        <a:lstStyle/>
        <a:p>
          <a:r>
            <a:rPr lang="en-US" dirty="0"/>
            <a:t>Insurance</a:t>
          </a:r>
        </a:p>
      </dgm:t>
    </dgm:pt>
    <dgm:pt modelId="{6123FD9C-F77C-4C01-B54D-4090AB9BDD2B}" type="parTrans" cxnId="{E61C726C-4552-4137-8860-A3A6C0690FFF}">
      <dgm:prSet/>
      <dgm:spPr/>
      <dgm:t>
        <a:bodyPr/>
        <a:lstStyle/>
        <a:p>
          <a:endParaRPr lang="en-US"/>
        </a:p>
      </dgm:t>
    </dgm:pt>
    <dgm:pt modelId="{2D7908DA-A791-4894-909F-BF8752D8A194}" type="sibTrans" cxnId="{E61C726C-4552-4137-8860-A3A6C0690FFF}">
      <dgm:prSet/>
      <dgm:spPr/>
      <dgm:t>
        <a:bodyPr/>
        <a:lstStyle/>
        <a:p>
          <a:endParaRPr lang="en-US"/>
        </a:p>
      </dgm:t>
    </dgm:pt>
    <dgm:pt modelId="{2B856601-3CD9-4C21-87B1-E49B62C51AB1}" type="pres">
      <dgm:prSet presAssocID="{1B4CAE39-C782-463D-BB7D-9CAEFA1A18AD}" presName="Name0" presStyleCnt="0">
        <dgm:presLayoutVars>
          <dgm:dir/>
          <dgm:animLvl val="lvl"/>
          <dgm:resizeHandles val="exact"/>
        </dgm:presLayoutVars>
      </dgm:prSet>
      <dgm:spPr/>
    </dgm:pt>
    <dgm:pt modelId="{0AC43168-BAD9-4B88-92AE-7DC020017226}" type="pres">
      <dgm:prSet presAssocID="{36B2C705-C8CB-4494-A756-02DC4272733F}" presName="linNode" presStyleCnt="0"/>
      <dgm:spPr/>
    </dgm:pt>
    <dgm:pt modelId="{9BA68DC6-AE89-425A-81CF-959C3461C321}" type="pres">
      <dgm:prSet presAssocID="{36B2C705-C8CB-4494-A756-02DC4272733F}" presName="parentText" presStyleLbl="node1" presStyleIdx="0" presStyleCnt="3" custScaleX="90695" custScaleY="68327">
        <dgm:presLayoutVars>
          <dgm:chMax val="1"/>
          <dgm:bulletEnabled val="1"/>
        </dgm:presLayoutVars>
      </dgm:prSet>
      <dgm:spPr/>
    </dgm:pt>
    <dgm:pt modelId="{97B04456-5D0C-4660-9C37-6F78288040DF}" type="pres">
      <dgm:prSet presAssocID="{36B2C705-C8CB-4494-A756-02DC4272733F}" presName="descendantText" presStyleLbl="alignAccFollowNode1" presStyleIdx="0" presStyleCnt="3">
        <dgm:presLayoutVars>
          <dgm:bulletEnabled val="1"/>
        </dgm:presLayoutVars>
      </dgm:prSet>
      <dgm:spPr/>
    </dgm:pt>
    <dgm:pt modelId="{1E9DAA8E-2CC7-4001-9BA4-CFB703E130DD}" type="pres">
      <dgm:prSet presAssocID="{0B51084A-BA62-43D8-B31F-CD68C8543C50}" presName="sp" presStyleCnt="0"/>
      <dgm:spPr/>
    </dgm:pt>
    <dgm:pt modelId="{04F32739-EE1F-49C1-A318-1A654DDAD295}" type="pres">
      <dgm:prSet presAssocID="{DFEA496A-9C17-44D8-A941-EDB80714874A}" presName="linNode" presStyleCnt="0"/>
      <dgm:spPr/>
    </dgm:pt>
    <dgm:pt modelId="{A0F36D56-1E23-4F7B-BB88-B21B8D9C7F68}" type="pres">
      <dgm:prSet presAssocID="{DFEA496A-9C17-44D8-A941-EDB80714874A}" presName="parentText" presStyleLbl="node1" presStyleIdx="1" presStyleCnt="3" custScaleX="90695" custScaleY="68327">
        <dgm:presLayoutVars>
          <dgm:chMax val="1"/>
          <dgm:bulletEnabled val="1"/>
        </dgm:presLayoutVars>
      </dgm:prSet>
      <dgm:spPr/>
    </dgm:pt>
    <dgm:pt modelId="{A355F5D6-DED2-4FEB-9CA9-287C85E45DAE}" type="pres">
      <dgm:prSet presAssocID="{DFEA496A-9C17-44D8-A941-EDB80714874A}" presName="descendantText" presStyleLbl="alignAccFollowNode1" presStyleIdx="1" presStyleCnt="3">
        <dgm:presLayoutVars>
          <dgm:bulletEnabled val="1"/>
        </dgm:presLayoutVars>
      </dgm:prSet>
      <dgm:spPr/>
    </dgm:pt>
    <dgm:pt modelId="{55EA1D4E-03B8-4716-9BD0-6E028FC4F182}" type="pres">
      <dgm:prSet presAssocID="{6E11B0C4-1EA1-49FD-A681-FECA4CB54B86}" presName="sp" presStyleCnt="0"/>
      <dgm:spPr/>
    </dgm:pt>
    <dgm:pt modelId="{C73C2D8B-655B-4BF9-9CCB-B842BC50391F}" type="pres">
      <dgm:prSet presAssocID="{20F76103-3AF6-44D2-96CC-58563073F01D}" presName="linNode" presStyleCnt="0"/>
      <dgm:spPr/>
    </dgm:pt>
    <dgm:pt modelId="{8343A7BD-E9E4-4DB2-8CC0-D310676767FE}" type="pres">
      <dgm:prSet presAssocID="{20F76103-3AF6-44D2-96CC-58563073F01D}" presName="parentText" presStyleLbl="node1" presStyleIdx="2" presStyleCnt="3" custScaleX="90695" custScaleY="68327">
        <dgm:presLayoutVars>
          <dgm:chMax val="1"/>
          <dgm:bulletEnabled val="1"/>
        </dgm:presLayoutVars>
      </dgm:prSet>
      <dgm:spPr/>
    </dgm:pt>
    <dgm:pt modelId="{CCD5B7A0-94A2-4677-8C2C-D846EBA0366B}" type="pres">
      <dgm:prSet presAssocID="{20F76103-3AF6-44D2-96CC-58563073F01D}" presName="descendantText" presStyleLbl="alignAccFollowNode1" presStyleIdx="2" presStyleCnt="3">
        <dgm:presLayoutVars>
          <dgm:bulletEnabled val="1"/>
        </dgm:presLayoutVars>
      </dgm:prSet>
      <dgm:spPr/>
    </dgm:pt>
  </dgm:ptLst>
  <dgm:cxnLst>
    <dgm:cxn modelId="{EBD56E00-DF38-444C-8888-1BFFE288189F}" srcId="{20F76103-3AF6-44D2-96CC-58563073F01D}" destId="{990CE025-4FB2-49A2-9690-E7056FB08E7C}" srcOrd="3" destOrd="0" parTransId="{3BD3CC22-0044-4EF4-8AB5-71385AA02770}" sibTransId="{CE129A32-B9E8-467F-A10B-A6A11657FE13}"/>
    <dgm:cxn modelId="{B55E1303-8C7F-4BBA-8C1C-3349B7A180C8}" type="presOf" srcId="{DFEA496A-9C17-44D8-A941-EDB80714874A}" destId="{A0F36D56-1E23-4F7B-BB88-B21B8D9C7F68}" srcOrd="0" destOrd="0" presId="urn:microsoft.com/office/officeart/2005/8/layout/vList5"/>
    <dgm:cxn modelId="{8C1F6603-D081-4E97-9746-32790F559886}" type="presOf" srcId="{20F76103-3AF6-44D2-96CC-58563073F01D}" destId="{8343A7BD-E9E4-4DB2-8CC0-D310676767FE}" srcOrd="0" destOrd="0" presId="urn:microsoft.com/office/officeart/2005/8/layout/vList5"/>
    <dgm:cxn modelId="{99E30304-F5A4-4B09-B6D0-E10806A95A24}" srcId="{20F76103-3AF6-44D2-96CC-58563073F01D}" destId="{91F0AD06-016C-426D-B84A-5837AE124B98}" srcOrd="0" destOrd="0" parTransId="{4459997B-BE9C-4423-B7EE-453EAC930D27}" sibTransId="{96CD9E98-6E0D-427D-B6B8-DC1327BA30C6}"/>
    <dgm:cxn modelId="{B71C4A05-2B6C-42C1-8879-654FBC2C1E3B}" srcId="{36B2C705-C8CB-4494-A756-02DC4272733F}" destId="{FB6A626E-C436-4367-AEB1-5289E3EF1D36}" srcOrd="3" destOrd="0" parTransId="{08890E27-059B-4403-B903-C7BAFA106195}" sibTransId="{1FB3E9E7-87D0-47AE-9834-0D6A3417D749}"/>
    <dgm:cxn modelId="{0C97970F-E409-4A82-963B-379454B55545}" type="presOf" srcId="{1B4CAE39-C782-463D-BB7D-9CAEFA1A18AD}" destId="{2B856601-3CD9-4C21-87B1-E49B62C51AB1}" srcOrd="0" destOrd="0" presId="urn:microsoft.com/office/officeart/2005/8/layout/vList5"/>
    <dgm:cxn modelId="{6B050A16-2570-462D-A8EA-9F509F1D859D}" type="presOf" srcId="{FB6A626E-C436-4367-AEB1-5289E3EF1D36}" destId="{97B04456-5D0C-4660-9C37-6F78288040DF}" srcOrd="0" destOrd="3" presId="urn:microsoft.com/office/officeart/2005/8/layout/vList5"/>
    <dgm:cxn modelId="{AB10CA17-9C79-4186-A40C-EB6BF5252DC4}" srcId="{20F76103-3AF6-44D2-96CC-58563073F01D}" destId="{8D3133E2-0810-4BF5-AE23-8977298CFDC8}" srcOrd="1" destOrd="0" parTransId="{4084269D-805C-4C43-9F2B-8324A4699316}" sibTransId="{14B44C54-4771-4490-8593-96C04B93B42C}"/>
    <dgm:cxn modelId="{1A8D5F1B-1699-40BA-86F3-E066AF366D8E}" type="presOf" srcId="{9B14582D-6595-479D-BD89-1AA7D701E49F}" destId="{97B04456-5D0C-4660-9C37-6F78288040DF}" srcOrd="0" destOrd="2" presId="urn:microsoft.com/office/officeart/2005/8/layout/vList5"/>
    <dgm:cxn modelId="{591D361F-B828-4CC6-B061-2D8AE473EE9A}" srcId="{DFEA496A-9C17-44D8-A941-EDB80714874A}" destId="{6D469D7C-600D-455E-984A-3C0DFD4555FB}" srcOrd="2" destOrd="0" parTransId="{D1D8368C-9570-455E-84C5-513FB0DB9926}" sibTransId="{C451CAB7-35D7-4BA6-9CCD-B890FAB43457}"/>
    <dgm:cxn modelId="{57B6E33D-CD11-4DC5-9BD8-38310B611FDB}" type="presOf" srcId="{990CE025-4FB2-49A2-9690-E7056FB08E7C}" destId="{CCD5B7A0-94A2-4677-8C2C-D846EBA0366B}" srcOrd="0" destOrd="3" presId="urn:microsoft.com/office/officeart/2005/8/layout/vList5"/>
    <dgm:cxn modelId="{C258405D-1DA9-4671-BBBA-CECBB0D0B785}" srcId="{36B2C705-C8CB-4494-A756-02DC4272733F}" destId="{9B14582D-6595-479D-BD89-1AA7D701E49F}" srcOrd="2" destOrd="0" parTransId="{7985AA2B-5E45-4218-8715-3C5A9DAF9649}" sibTransId="{3246A2FD-3E2A-4AE8-AC89-EB1471F49C88}"/>
    <dgm:cxn modelId="{D501CE61-85E9-416C-AF99-05B91356A371}" type="presOf" srcId="{F4B96045-9DDD-4795-B862-77DD7F2DABF4}" destId="{97B04456-5D0C-4660-9C37-6F78288040DF}" srcOrd="0" destOrd="0" presId="urn:microsoft.com/office/officeart/2005/8/layout/vList5"/>
    <dgm:cxn modelId="{453D7942-93F6-4769-AF4B-272EF461E314}" srcId="{DFEA496A-9C17-44D8-A941-EDB80714874A}" destId="{9A1FEF46-C2B9-4372-B324-8C1346C285AB}" srcOrd="1" destOrd="0" parTransId="{90AB67F7-19BA-44DE-87D0-D02F5BAED1FB}" sibTransId="{E412DF6E-F770-401E-80F3-B5360A44AF96}"/>
    <dgm:cxn modelId="{78FA9643-17F7-45E2-AFAA-0C50DE7BE243}" type="presOf" srcId="{8E3E0848-414C-492A-B8B0-366AA8FDFCE8}" destId="{CCD5B7A0-94A2-4677-8C2C-D846EBA0366B}" srcOrd="0" destOrd="2" presId="urn:microsoft.com/office/officeart/2005/8/layout/vList5"/>
    <dgm:cxn modelId="{1E8A4C6B-0F24-4225-B686-F284A758C936}" srcId="{1B4CAE39-C782-463D-BB7D-9CAEFA1A18AD}" destId="{36B2C705-C8CB-4494-A756-02DC4272733F}" srcOrd="0" destOrd="0" parTransId="{65C40A78-9AD8-4F5C-AC27-6492ECD741B9}" sibTransId="{0B51084A-BA62-43D8-B31F-CD68C8543C50}"/>
    <dgm:cxn modelId="{9E81D96B-8B32-4860-9A7B-A17C4DAEC8DE}" type="presOf" srcId="{20561BE4-DF4C-4C84-AD98-33B80F1C2BBB}" destId="{A355F5D6-DED2-4FEB-9CA9-287C85E45DAE}" srcOrd="0" destOrd="3" presId="urn:microsoft.com/office/officeart/2005/8/layout/vList5"/>
    <dgm:cxn modelId="{E61C726C-4552-4137-8860-A3A6C0690FFF}" srcId="{36B2C705-C8CB-4494-A756-02DC4272733F}" destId="{E038A3B8-1FDD-4F9C-B0BE-BFEA5F344549}" srcOrd="1" destOrd="0" parTransId="{6123FD9C-F77C-4C01-B54D-4090AB9BDD2B}" sibTransId="{2D7908DA-A791-4894-909F-BF8752D8A194}"/>
    <dgm:cxn modelId="{99D5956E-B268-4DD9-A609-F2CD9196C471}" type="presOf" srcId="{36B2C705-C8CB-4494-A756-02DC4272733F}" destId="{9BA68DC6-AE89-425A-81CF-959C3461C321}" srcOrd="0" destOrd="0" presId="urn:microsoft.com/office/officeart/2005/8/layout/vList5"/>
    <dgm:cxn modelId="{97D0FB4E-F49A-4D09-AA2A-7D89F9E85FCA}" srcId="{36B2C705-C8CB-4494-A756-02DC4272733F}" destId="{37550A34-54EE-4522-BFDC-1DFAFDDFD938}" srcOrd="4" destOrd="0" parTransId="{9B99B757-4255-4704-9EA1-1C87320E7F1D}" sibTransId="{3C18C3D1-07FD-4C79-901D-E8D1555F9ECD}"/>
    <dgm:cxn modelId="{C5BC6752-74C6-4965-8215-4D2D3076F876}" type="presOf" srcId="{8D3133E2-0810-4BF5-AE23-8977298CFDC8}" destId="{CCD5B7A0-94A2-4677-8C2C-D846EBA0366B}" srcOrd="0" destOrd="1" presId="urn:microsoft.com/office/officeart/2005/8/layout/vList5"/>
    <dgm:cxn modelId="{83941D74-40AA-40A5-8942-BCF5969499C6}" type="presOf" srcId="{9A1FEF46-C2B9-4372-B324-8C1346C285AB}" destId="{A355F5D6-DED2-4FEB-9CA9-287C85E45DAE}" srcOrd="0" destOrd="1" presId="urn:microsoft.com/office/officeart/2005/8/layout/vList5"/>
    <dgm:cxn modelId="{CA508B82-0068-4004-8031-D6D89D38F845}" type="presOf" srcId="{37550A34-54EE-4522-BFDC-1DFAFDDFD938}" destId="{97B04456-5D0C-4660-9C37-6F78288040DF}" srcOrd="0" destOrd="4" presId="urn:microsoft.com/office/officeart/2005/8/layout/vList5"/>
    <dgm:cxn modelId="{1439938B-0DA9-4D73-BA1D-3322CD4FED19}" srcId="{DFEA496A-9C17-44D8-A941-EDB80714874A}" destId="{F6EC37B6-87EC-4FD1-A799-483B22FDE008}" srcOrd="0" destOrd="0" parTransId="{CB44A1AA-F301-4F6E-95A7-B5C2242438C8}" sibTransId="{1EFAC9D1-CA83-4BCE-AB26-3902B82B603F}"/>
    <dgm:cxn modelId="{6D76AE9C-696B-4F7D-91C0-1F8D0A03B137}" type="presOf" srcId="{6D469D7C-600D-455E-984A-3C0DFD4555FB}" destId="{A355F5D6-DED2-4FEB-9CA9-287C85E45DAE}" srcOrd="0" destOrd="2" presId="urn:microsoft.com/office/officeart/2005/8/layout/vList5"/>
    <dgm:cxn modelId="{EBD25B9D-9634-4C2C-8ED8-375A17486A51}" srcId="{36B2C705-C8CB-4494-A756-02DC4272733F}" destId="{F4B96045-9DDD-4795-B862-77DD7F2DABF4}" srcOrd="0" destOrd="0" parTransId="{C018FFCF-9F51-4F43-AB25-F88924287E38}" sibTransId="{ACA2CA49-B9BB-49A7-8608-77C5D7F02D00}"/>
    <dgm:cxn modelId="{9C9069B2-9F40-4776-9BFC-A42DF8725DE3}" srcId="{20F76103-3AF6-44D2-96CC-58563073F01D}" destId="{8E3E0848-414C-492A-B8B0-366AA8FDFCE8}" srcOrd="2" destOrd="0" parTransId="{25934F82-EC78-4081-9845-43CB96F6946F}" sibTransId="{80A59EBD-48CB-4077-BA13-ED1506606C5D}"/>
    <dgm:cxn modelId="{92C101BE-FE34-4CE4-8E90-F62664ED79A0}" type="presOf" srcId="{E038A3B8-1FDD-4F9C-B0BE-BFEA5F344549}" destId="{97B04456-5D0C-4660-9C37-6F78288040DF}" srcOrd="0" destOrd="1" presId="urn:microsoft.com/office/officeart/2005/8/layout/vList5"/>
    <dgm:cxn modelId="{94569ECC-5AF7-4386-8FFD-3652386AB03C}" type="presOf" srcId="{91F0AD06-016C-426D-B84A-5837AE124B98}" destId="{CCD5B7A0-94A2-4677-8C2C-D846EBA0366B}" srcOrd="0" destOrd="0" presId="urn:microsoft.com/office/officeart/2005/8/layout/vList5"/>
    <dgm:cxn modelId="{B086A9CD-43FE-4588-A972-4C3CFA3A291E}" type="presOf" srcId="{F6EC37B6-87EC-4FD1-A799-483B22FDE008}" destId="{A355F5D6-DED2-4FEB-9CA9-287C85E45DAE}" srcOrd="0" destOrd="0" presId="urn:microsoft.com/office/officeart/2005/8/layout/vList5"/>
    <dgm:cxn modelId="{AA91ECCD-A1BF-4FB7-A012-073906CF6929}" srcId="{1B4CAE39-C782-463D-BB7D-9CAEFA1A18AD}" destId="{20F76103-3AF6-44D2-96CC-58563073F01D}" srcOrd="2" destOrd="0" parTransId="{7A3DBA5A-6F53-4FE6-AACE-8BEA099A09CD}" sibTransId="{5E9F10E7-E5CF-4215-BDD0-1EA484871FC4}"/>
    <dgm:cxn modelId="{D46C50DD-40A8-4F60-A073-9AA69E68C7FE}" srcId="{1B4CAE39-C782-463D-BB7D-9CAEFA1A18AD}" destId="{DFEA496A-9C17-44D8-A941-EDB80714874A}" srcOrd="1" destOrd="0" parTransId="{5186D8C5-6CA5-465F-A438-4895B8D66A32}" sibTransId="{6E11B0C4-1EA1-49FD-A681-FECA4CB54B86}"/>
    <dgm:cxn modelId="{6CD9C3F0-3165-4F7A-B317-E5284C24F5A7}" srcId="{DFEA496A-9C17-44D8-A941-EDB80714874A}" destId="{20561BE4-DF4C-4C84-AD98-33B80F1C2BBB}" srcOrd="3" destOrd="0" parTransId="{34BB1520-7303-43EF-813D-C9EA0044AF74}" sibTransId="{44DDD883-DBEB-46D7-8299-297A41CB25CF}"/>
    <dgm:cxn modelId="{8B4326EF-2009-40EF-B845-066CC42E1B7B}" type="presParOf" srcId="{2B856601-3CD9-4C21-87B1-E49B62C51AB1}" destId="{0AC43168-BAD9-4B88-92AE-7DC020017226}" srcOrd="0" destOrd="0" presId="urn:microsoft.com/office/officeart/2005/8/layout/vList5"/>
    <dgm:cxn modelId="{BFE19692-1348-4E4D-8530-B348254A364D}" type="presParOf" srcId="{0AC43168-BAD9-4B88-92AE-7DC020017226}" destId="{9BA68DC6-AE89-425A-81CF-959C3461C321}" srcOrd="0" destOrd="0" presId="urn:microsoft.com/office/officeart/2005/8/layout/vList5"/>
    <dgm:cxn modelId="{F94121C1-C900-4F56-8B84-E0A694E02A9B}" type="presParOf" srcId="{0AC43168-BAD9-4B88-92AE-7DC020017226}" destId="{97B04456-5D0C-4660-9C37-6F78288040DF}" srcOrd="1" destOrd="0" presId="urn:microsoft.com/office/officeart/2005/8/layout/vList5"/>
    <dgm:cxn modelId="{E9F4E050-A9AC-42A4-A78A-F76E844C7BCE}" type="presParOf" srcId="{2B856601-3CD9-4C21-87B1-E49B62C51AB1}" destId="{1E9DAA8E-2CC7-4001-9BA4-CFB703E130DD}" srcOrd="1" destOrd="0" presId="urn:microsoft.com/office/officeart/2005/8/layout/vList5"/>
    <dgm:cxn modelId="{E7CB228C-3536-4A84-904D-92ED38539354}" type="presParOf" srcId="{2B856601-3CD9-4C21-87B1-E49B62C51AB1}" destId="{04F32739-EE1F-49C1-A318-1A654DDAD295}" srcOrd="2" destOrd="0" presId="urn:microsoft.com/office/officeart/2005/8/layout/vList5"/>
    <dgm:cxn modelId="{8B9BDD5C-8130-41EF-9C24-D43236EA94DE}" type="presParOf" srcId="{04F32739-EE1F-49C1-A318-1A654DDAD295}" destId="{A0F36D56-1E23-4F7B-BB88-B21B8D9C7F68}" srcOrd="0" destOrd="0" presId="urn:microsoft.com/office/officeart/2005/8/layout/vList5"/>
    <dgm:cxn modelId="{84CDE91F-9E12-452B-9C21-531D9F4515FD}" type="presParOf" srcId="{04F32739-EE1F-49C1-A318-1A654DDAD295}" destId="{A355F5D6-DED2-4FEB-9CA9-287C85E45DAE}" srcOrd="1" destOrd="0" presId="urn:microsoft.com/office/officeart/2005/8/layout/vList5"/>
    <dgm:cxn modelId="{B345FADB-A21D-44BB-9662-5A63CADCC2A6}" type="presParOf" srcId="{2B856601-3CD9-4C21-87B1-E49B62C51AB1}" destId="{55EA1D4E-03B8-4716-9BD0-6E028FC4F182}" srcOrd="3" destOrd="0" presId="urn:microsoft.com/office/officeart/2005/8/layout/vList5"/>
    <dgm:cxn modelId="{D7449204-8120-47D1-B104-2E4BBC69C250}" type="presParOf" srcId="{2B856601-3CD9-4C21-87B1-E49B62C51AB1}" destId="{C73C2D8B-655B-4BF9-9CCB-B842BC50391F}" srcOrd="4" destOrd="0" presId="urn:microsoft.com/office/officeart/2005/8/layout/vList5"/>
    <dgm:cxn modelId="{D072DC56-9070-4C77-98A3-8EDE495C3DBF}" type="presParOf" srcId="{C73C2D8B-655B-4BF9-9CCB-B842BC50391F}" destId="{8343A7BD-E9E4-4DB2-8CC0-D310676767FE}" srcOrd="0" destOrd="0" presId="urn:microsoft.com/office/officeart/2005/8/layout/vList5"/>
    <dgm:cxn modelId="{48726C56-EBA2-4563-966C-F57FFDF94011}" type="presParOf" srcId="{C73C2D8B-655B-4BF9-9CCB-B842BC50391F}" destId="{CCD5B7A0-94A2-4677-8C2C-D846EBA0366B}"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B6DBDE-413A-4046-8082-FD054FD71BBA}" type="doc">
      <dgm:prSet loTypeId="urn:microsoft.com/office/officeart/2005/8/layout/orgChart1" loCatId="hierarchy" qsTypeId="urn:microsoft.com/office/officeart/2005/8/quickstyle/3d2" qsCatId="3D" csTypeId="urn:microsoft.com/office/officeart/2005/8/colors/accent1_2" csCatId="accent1" phldr="1"/>
      <dgm:spPr/>
      <dgm:t>
        <a:bodyPr/>
        <a:lstStyle/>
        <a:p>
          <a:endParaRPr lang="en-US"/>
        </a:p>
      </dgm:t>
    </dgm:pt>
    <dgm:pt modelId="{03B988F9-D7A1-4DE0-8FD0-F6E3EFC88B5C}">
      <dgm:prSet phldrT="[Text]" custT="1"/>
      <dgm:spPr>
        <a:solidFill>
          <a:schemeClr val="accent2">
            <a:lumMod val="75000"/>
          </a:schemeClr>
        </a:solidFill>
      </dgm:spPr>
      <dgm:t>
        <a:bodyPr/>
        <a:lstStyle/>
        <a:p>
          <a:r>
            <a:rPr lang="en-US" sz="3600" dirty="0"/>
            <a:t>Manage Risk</a:t>
          </a:r>
        </a:p>
      </dgm:t>
    </dgm:pt>
    <dgm:pt modelId="{4CC3456D-E5D9-4E65-8D43-C679E3FD3D1F}" type="parTrans" cxnId="{F865ED39-857E-487A-884A-538E92196009}">
      <dgm:prSet/>
      <dgm:spPr/>
      <dgm:t>
        <a:bodyPr/>
        <a:lstStyle/>
        <a:p>
          <a:endParaRPr lang="en-US"/>
        </a:p>
      </dgm:t>
    </dgm:pt>
    <dgm:pt modelId="{64BC6C08-E228-4E48-9D8D-ACC259A1879C}" type="sibTrans" cxnId="{F865ED39-857E-487A-884A-538E92196009}">
      <dgm:prSet/>
      <dgm:spPr/>
      <dgm:t>
        <a:bodyPr/>
        <a:lstStyle/>
        <a:p>
          <a:endParaRPr lang="en-US"/>
        </a:p>
      </dgm:t>
    </dgm:pt>
    <dgm:pt modelId="{E7FE1BBE-E518-417C-9C1B-7640B6573750}">
      <dgm:prSet phldrT="[Text]"/>
      <dgm:spPr>
        <a:solidFill>
          <a:schemeClr val="accent2">
            <a:lumMod val="75000"/>
          </a:schemeClr>
        </a:solidFill>
      </dgm:spPr>
      <dgm:t>
        <a:bodyPr/>
        <a:lstStyle/>
        <a:p>
          <a:r>
            <a:rPr lang="en-US" dirty="0"/>
            <a:t>Avoid Fraud</a:t>
          </a:r>
        </a:p>
      </dgm:t>
    </dgm:pt>
    <dgm:pt modelId="{3A748ACD-5408-40DC-85A9-8418ED384176}" type="parTrans" cxnId="{4D0F2D3A-69D4-472A-90FF-C4E94AA17762}">
      <dgm:prSet/>
      <dgm:spPr/>
      <dgm:t>
        <a:bodyPr/>
        <a:lstStyle/>
        <a:p>
          <a:endParaRPr lang="en-US"/>
        </a:p>
      </dgm:t>
    </dgm:pt>
    <dgm:pt modelId="{6A50A6E8-A9B0-4AF7-A0DA-5F15FB9D854B}" type="sibTrans" cxnId="{4D0F2D3A-69D4-472A-90FF-C4E94AA17762}">
      <dgm:prSet/>
      <dgm:spPr/>
      <dgm:t>
        <a:bodyPr/>
        <a:lstStyle/>
        <a:p>
          <a:endParaRPr lang="en-US"/>
        </a:p>
      </dgm:t>
    </dgm:pt>
    <dgm:pt modelId="{385B0C33-70E5-4F62-848F-54706739212E}">
      <dgm:prSet phldrT="[Text]"/>
      <dgm:spPr>
        <a:solidFill>
          <a:schemeClr val="accent2">
            <a:lumMod val="75000"/>
          </a:schemeClr>
        </a:solidFill>
      </dgm:spPr>
      <dgm:t>
        <a:bodyPr/>
        <a:lstStyle/>
        <a:p>
          <a:r>
            <a:rPr lang="en-US" dirty="0"/>
            <a:t>Emergency Fund</a:t>
          </a:r>
        </a:p>
      </dgm:t>
    </dgm:pt>
    <dgm:pt modelId="{67BC8E4C-14F7-4F73-9529-C4D2D33012CC}" type="parTrans" cxnId="{337BBE24-190F-4C8C-9866-16D239FFC4D1}">
      <dgm:prSet/>
      <dgm:spPr/>
      <dgm:t>
        <a:bodyPr/>
        <a:lstStyle/>
        <a:p>
          <a:endParaRPr lang="en-US"/>
        </a:p>
      </dgm:t>
    </dgm:pt>
    <dgm:pt modelId="{FDC090CD-2A90-4A77-BB2A-5333EBA78267}" type="sibTrans" cxnId="{337BBE24-190F-4C8C-9866-16D239FFC4D1}">
      <dgm:prSet/>
      <dgm:spPr/>
      <dgm:t>
        <a:bodyPr/>
        <a:lstStyle/>
        <a:p>
          <a:endParaRPr lang="en-US"/>
        </a:p>
      </dgm:t>
    </dgm:pt>
    <dgm:pt modelId="{FED7D956-D4FD-4D86-ACC9-DF690BC803BF}">
      <dgm:prSet phldrT="[Text]"/>
      <dgm:spPr>
        <a:solidFill>
          <a:schemeClr val="accent2">
            <a:lumMod val="75000"/>
          </a:schemeClr>
        </a:solidFill>
      </dgm:spPr>
      <dgm:t>
        <a:bodyPr/>
        <a:lstStyle/>
        <a:p>
          <a:r>
            <a:rPr lang="en-US" dirty="0"/>
            <a:t>Credit</a:t>
          </a:r>
        </a:p>
      </dgm:t>
    </dgm:pt>
    <dgm:pt modelId="{CC78CC98-BE4E-416D-BB90-A09A79E388F3}" type="parTrans" cxnId="{3DC5CAC7-A0B2-4A30-A9B7-BFCE9DE5B944}">
      <dgm:prSet/>
      <dgm:spPr/>
      <dgm:t>
        <a:bodyPr/>
        <a:lstStyle/>
        <a:p>
          <a:endParaRPr lang="en-US"/>
        </a:p>
      </dgm:t>
    </dgm:pt>
    <dgm:pt modelId="{A927868A-97BB-425E-B664-23616AB203BF}" type="sibTrans" cxnId="{3DC5CAC7-A0B2-4A30-A9B7-BFCE9DE5B944}">
      <dgm:prSet/>
      <dgm:spPr/>
      <dgm:t>
        <a:bodyPr/>
        <a:lstStyle/>
        <a:p>
          <a:endParaRPr lang="en-US"/>
        </a:p>
      </dgm:t>
    </dgm:pt>
    <dgm:pt modelId="{2ECD407D-BC3F-42EE-9849-C6A631168C3B}" type="pres">
      <dgm:prSet presAssocID="{54B6DBDE-413A-4046-8082-FD054FD71BBA}" presName="hierChild1" presStyleCnt="0">
        <dgm:presLayoutVars>
          <dgm:orgChart val="1"/>
          <dgm:chPref val="1"/>
          <dgm:dir/>
          <dgm:animOne val="branch"/>
          <dgm:animLvl val="lvl"/>
          <dgm:resizeHandles/>
        </dgm:presLayoutVars>
      </dgm:prSet>
      <dgm:spPr/>
    </dgm:pt>
    <dgm:pt modelId="{C7A43EAB-7365-4324-B564-667E9BDDA02E}" type="pres">
      <dgm:prSet presAssocID="{03B988F9-D7A1-4DE0-8FD0-F6E3EFC88B5C}" presName="hierRoot1" presStyleCnt="0">
        <dgm:presLayoutVars>
          <dgm:hierBranch val="init"/>
        </dgm:presLayoutVars>
      </dgm:prSet>
      <dgm:spPr/>
    </dgm:pt>
    <dgm:pt modelId="{BBEA03B1-46B9-4664-B22F-0AFBE1071219}" type="pres">
      <dgm:prSet presAssocID="{03B988F9-D7A1-4DE0-8FD0-F6E3EFC88B5C}" presName="rootComposite1" presStyleCnt="0"/>
      <dgm:spPr/>
    </dgm:pt>
    <dgm:pt modelId="{961ECB46-4572-4497-BB92-B8FA90555763}" type="pres">
      <dgm:prSet presAssocID="{03B988F9-D7A1-4DE0-8FD0-F6E3EFC88B5C}" presName="rootText1" presStyleLbl="node0" presStyleIdx="0" presStyleCnt="1" custScaleX="254715" custScaleY="86030">
        <dgm:presLayoutVars>
          <dgm:chPref val="3"/>
        </dgm:presLayoutVars>
      </dgm:prSet>
      <dgm:spPr/>
    </dgm:pt>
    <dgm:pt modelId="{EC0BCDF8-8377-405F-B5B0-114D2806A158}" type="pres">
      <dgm:prSet presAssocID="{03B988F9-D7A1-4DE0-8FD0-F6E3EFC88B5C}" presName="rootConnector1" presStyleLbl="node1" presStyleIdx="0" presStyleCnt="0"/>
      <dgm:spPr/>
    </dgm:pt>
    <dgm:pt modelId="{65EDF0BB-1259-4F56-8667-9EFEEF86F7E9}" type="pres">
      <dgm:prSet presAssocID="{03B988F9-D7A1-4DE0-8FD0-F6E3EFC88B5C}" presName="hierChild2" presStyleCnt="0"/>
      <dgm:spPr/>
    </dgm:pt>
    <dgm:pt modelId="{7EC5F42E-26C1-48C3-A404-AA3187A38592}" type="pres">
      <dgm:prSet presAssocID="{3A748ACD-5408-40DC-85A9-8418ED384176}" presName="Name37" presStyleLbl="parChTrans1D2" presStyleIdx="0" presStyleCnt="3"/>
      <dgm:spPr/>
    </dgm:pt>
    <dgm:pt modelId="{EC8405D7-1583-4C1C-B90C-EB3C0B136BEB}" type="pres">
      <dgm:prSet presAssocID="{E7FE1BBE-E518-417C-9C1B-7640B6573750}" presName="hierRoot2" presStyleCnt="0">
        <dgm:presLayoutVars>
          <dgm:hierBranch val="init"/>
        </dgm:presLayoutVars>
      </dgm:prSet>
      <dgm:spPr/>
    </dgm:pt>
    <dgm:pt modelId="{D0CCD06F-6CAD-41CD-9C89-2DBC1C9AFF82}" type="pres">
      <dgm:prSet presAssocID="{E7FE1BBE-E518-417C-9C1B-7640B6573750}" presName="rootComposite" presStyleCnt="0"/>
      <dgm:spPr/>
    </dgm:pt>
    <dgm:pt modelId="{F4DB5608-C4C9-4777-A7BF-D2DC0635BE78}" type="pres">
      <dgm:prSet presAssocID="{E7FE1BBE-E518-417C-9C1B-7640B6573750}" presName="rootText" presStyleLbl="node2" presStyleIdx="0" presStyleCnt="3">
        <dgm:presLayoutVars>
          <dgm:chPref val="3"/>
        </dgm:presLayoutVars>
      </dgm:prSet>
      <dgm:spPr/>
    </dgm:pt>
    <dgm:pt modelId="{719FFE25-71DC-4903-9DED-0C7E3613E952}" type="pres">
      <dgm:prSet presAssocID="{E7FE1BBE-E518-417C-9C1B-7640B6573750}" presName="rootConnector" presStyleLbl="node2" presStyleIdx="0" presStyleCnt="3"/>
      <dgm:spPr/>
    </dgm:pt>
    <dgm:pt modelId="{9340D1FD-4D8C-4631-9626-B51073521B52}" type="pres">
      <dgm:prSet presAssocID="{E7FE1BBE-E518-417C-9C1B-7640B6573750}" presName="hierChild4" presStyleCnt="0"/>
      <dgm:spPr/>
    </dgm:pt>
    <dgm:pt modelId="{5B818EC0-65A0-4CE7-AD73-0BAB37118F94}" type="pres">
      <dgm:prSet presAssocID="{E7FE1BBE-E518-417C-9C1B-7640B6573750}" presName="hierChild5" presStyleCnt="0"/>
      <dgm:spPr/>
    </dgm:pt>
    <dgm:pt modelId="{202852B4-4C70-4217-AAAF-1199FD751F7C}" type="pres">
      <dgm:prSet presAssocID="{67BC8E4C-14F7-4F73-9529-C4D2D33012CC}" presName="Name37" presStyleLbl="parChTrans1D2" presStyleIdx="1" presStyleCnt="3"/>
      <dgm:spPr/>
    </dgm:pt>
    <dgm:pt modelId="{8C7509E9-0626-43EE-B01D-BCF5C83EA7B5}" type="pres">
      <dgm:prSet presAssocID="{385B0C33-70E5-4F62-848F-54706739212E}" presName="hierRoot2" presStyleCnt="0">
        <dgm:presLayoutVars>
          <dgm:hierBranch val="init"/>
        </dgm:presLayoutVars>
      </dgm:prSet>
      <dgm:spPr/>
    </dgm:pt>
    <dgm:pt modelId="{1FFCD164-91C3-44C7-B254-E656B130C2B5}" type="pres">
      <dgm:prSet presAssocID="{385B0C33-70E5-4F62-848F-54706739212E}" presName="rootComposite" presStyleCnt="0"/>
      <dgm:spPr/>
    </dgm:pt>
    <dgm:pt modelId="{4D55CC18-6A61-4684-AF3F-C5D99EEC75CD}" type="pres">
      <dgm:prSet presAssocID="{385B0C33-70E5-4F62-848F-54706739212E}" presName="rootText" presStyleLbl="node2" presStyleIdx="1" presStyleCnt="3">
        <dgm:presLayoutVars>
          <dgm:chPref val="3"/>
        </dgm:presLayoutVars>
      </dgm:prSet>
      <dgm:spPr/>
    </dgm:pt>
    <dgm:pt modelId="{E87D351A-D4B4-4F7A-BABC-BAFA476811AF}" type="pres">
      <dgm:prSet presAssocID="{385B0C33-70E5-4F62-848F-54706739212E}" presName="rootConnector" presStyleLbl="node2" presStyleIdx="1" presStyleCnt="3"/>
      <dgm:spPr/>
    </dgm:pt>
    <dgm:pt modelId="{23ED338D-A067-45E8-8EFE-5AB24C4CD132}" type="pres">
      <dgm:prSet presAssocID="{385B0C33-70E5-4F62-848F-54706739212E}" presName="hierChild4" presStyleCnt="0"/>
      <dgm:spPr/>
    </dgm:pt>
    <dgm:pt modelId="{16E7C58B-AB5F-4C06-A42A-9E230EAB4488}" type="pres">
      <dgm:prSet presAssocID="{385B0C33-70E5-4F62-848F-54706739212E}" presName="hierChild5" presStyleCnt="0"/>
      <dgm:spPr/>
    </dgm:pt>
    <dgm:pt modelId="{146B97D8-4CE2-465D-8B23-D3DCB6B93310}" type="pres">
      <dgm:prSet presAssocID="{CC78CC98-BE4E-416D-BB90-A09A79E388F3}" presName="Name37" presStyleLbl="parChTrans1D2" presStyleIdx="2" presStyleCnt="3"/>
      <dgm:spPr/>
    </dgm:pt>
    <dgm:pt modelId="{6B7B4715-5D3E-4061-9413-34BCBB5195D3}" type="pres">
      <dgm:prSet presAssocID="{FED7D956-D4FD-4D86-ACC9-DF690BC803BF}" presName="hierRoot2" presStyleCnt="0">
        <dgm:presLayoutVars>
          <dgm:hierBranch val="init"/>
        </dgm:presLayoutVars>
      </dgm:prSet>
      <dgm:spPr/>
    </dgm:pt>
    <dgm:pt modelId="{937C8C24-58E7-469E-8CDA-4B7EFF24D740}" type="pres">
      <dgm:prSet presAssocID="{FED7D956-D4FD-4D86-ACC9-DF690BC803BF}" presName="rootComposite" presStyleCnt="0"/>
      <dgm:spPr/>
    </dgm:pt>
    <dgm:pt modelId="{DF96E687-31F5-47C6-8FE8-FBEBCC95DFE6}" type="pres">
      <dgm:prSet presAssocID="{FED7D956-D4FD-4D86-ACC9-DF690BC803BF}" presName="rootText" presStyleLbl="node2" presStyleIdx="2" presStyleCnt="3">
        <dgm:presLayoutVars>
          <dgm:chPref val="3"/>
        </dgm:presLayoutVars>
      </dgm:prSet>
      <dgm:spPr/>
    </dgm:pt>
    <dgm:pt modelId="{01C33F50-6937-4321-90BF-EEAAAEE4DAAD}" type="pres">
      <dgm:prSet presAssocID="{FED7D956-D4FD-4D86-ACC9-DF690BC803BF}" presName="rootConnector" presStyleLbl="node2" presStyleIdx="2" presStyleCnt="3"/>
      <dgm:spPr/>
    </dgm:pt>
    <dgm:pt modelId="{917A54B8-233D-4192-ACA7-1305E42F113F}" type="pres">
      <dgm:prSet presAssocID="{FED7D956-D4FD-4D86-ACC9-DF690BC803BF}" presName="hierChild4" presStyleCnt="0"/>
      <dgm:spPr/>
    </dgm:pt>
    <dgm:pt modelId="{730206AC-54F8-45B3-A011-C1A43B0929C0}" type="pres">
      <dgm:prSet presAssocID="{FED7D956-D4FD-4D86-ACC9-DF690BC803BF}" presName="hierChild5" presStyleCnt="0"/>
      <dgm:spPr/>
    </dgm:pt>
    <dgm:pt modelId="{BFA3C84B-6F6D-43C5-83FE-5347C1FC815F}" type="pres">
      <dgm:prSet presAssocID="{03B988F9-D7A1-4DE0-8FD0-F6E3EFC88B5C}" presName="hierChild3" presStyleCnt="0"/>
      <dgm:spPr/>
    </dgm:pt>
  </dgm:ptLst>
  <dgm:cxnLst>
    <dgm:cxn modelId="{47AC6822-3890-4207-9E84-9C2FD84615DB}" type="presOf" srcId="{385B0C33-70E5-4F62-848F-54706739212E}" destId="{4D55CC18-6A61-4684-AF3F-C5D99EEC75CD}" srcOrd="0" destOrd="0" presId="urn:microsoft.com/office/officeart/2005/8/layout/orgChart1"/>
    <dgm:cxn modelId="{6FCF1424-FFB3-4ED0-BBDD-E764D6634085}" type="presOf" srcId="{54B6DBDE-413A-4046-8082-FD054FD71BBA}" destId="{2ECD407D-BC3F-42EE-9849-C6A631168C3B}" srcOrd="0" destOrd="0" presId="urn:microsoft.com/office/officeart/2005/8/layout/orgChart1"/>
    <dgm:cxn modelId="{337BBE24-190F-4C8C-9866-16D239FFC4D1}" srcId="{03B988F9-D7A1-4DE0-8FD0-F6E3EFC88B5C}" destId="{385B0C33-70E5-4F62-848F-54706739212E}" srcOrd="1" destOrd="0" parTransId="{67BC8E4C-14F7-4F73-9529-C4D2D33012CC}" sibTransId="{FDC090CD-2A90-4A77-BB2A-5333EBA78267}"/>
    <dgm:cxn modelId="{BACCF22C-7556-462B-A32D-FFBB67F63534}" type="presOf" srcId="{FED7D956-D4FD-4D86-ACC9-DF690BC803BF}" destId="{01C33F50-6937-4321-90BF-EEAAAEE4DAAD}" srcOrd="1" destOrd="0" presId="urn:microsoft.com/office/officeart/2005/8/layout/orgChart1"/>
    <dgm:cxn modelId="{4E665932-FF77-425F-BEC6-1204C076A4E1}" type="presOf" srcId="{CC78CC98-BE4E-416D-BB90-A09A79E388F3}" destId="{146B97D8-4CE2-465D-8B23-D3DCB6B93310}" srcOrd="0" destOrd="0" presId="urn:microsoft.com/office/officeart/2005/8/layout/orgChart1"/>
    <dgm:cxn modelId="{CEAECD32-AAC0-4F17-B66A-B98A5BF76E49}" type="presOf" srcId="{E7FE1BBE-E518-417C-9C1B-7640B6573750}" destId="{719FFE25-71DC-4903-9DED-0C7E3613E952}" srcOrd="1" destOrd="0" presId="urn:microsoft.com/office/officeart/2005/8/layout/orgChart1"/>
    <dgm:cxn modelId="{6E215634-A4DA-46C9-B99D-3B4E58DC738C}" type="presOf" srcId="{385B0C33-70E5-4F62-848F-54706739212E}" destId="{E87D351A-D4B4-4F7A-BABC-BAFA476811AF}" srcOrd="1" destOrd="0" presId="urn:microsoft.com/office/officeart/2005/8/layout/orgChart1"/>
    <dgm:cxn modelId="{F865ED39-857E-487A-884A-538E92196009}" srcId="{54B6DBDE-413A-4046-8082-FD054FD71BBA}" destId="{03B988F9-D7A1-4DE0-8FD0-F6E3EFC88B5C}" srcOrd="0" destOrd="0" parTransId="{4CC3456D-E5D9-4E65-8D43-C679E3FD3D1F}" sibTransId="{64BC6C08-E228-4E48-9D8D-ACC259A1879C}"/>
    <dgm:cxn modelId="{4D0F2D3A-69D4-472A-90FF-C4E94AA17762}" srcId="{03B988F9-D7A1-4DE0-8FD0-F6E3EFC88B5C}" destId="{E7FE1BBE-E518-417C-9C1B-7640B6573750}" srcOrd="0" destOrd="0" parTransId="{3A748ACD-5408-40DC-85A9-8418ED384176}" sibTransId="{6A50A6E8-A9B0-4AF7-A0DA-5F15FB9D854B}"/>
    <dgm:cxn modelId="{6783AB8F-DA88-4246-BB69-F15034D8F7F6}" type="presOf" srcId="{3A748ACD-5408-40DC-85A9-8418ED384176}" destId="{7EC5F42E-26C1-48C3-A404-AA3187A38592}" srcOrd="0" destOrd="0" presId="urn:microsoft.com/office/officeart/2005/8/layout/orgChart1"/>
    <dgm:cxn modelId="{B4986DAE-8DBE-437D-85C7-F6A0FD5F2BBF}" type="presOf" srcId="{03B988F9-D7A1-4DE0-8FD0-F6E3EFC88B5C}" destId="{EC0BCDF8-8377-405F-B5B0-114D2806A158}" srcOrd="1" destOrd="0" presId="urn:microsoft.com/office/officeart/2005/8/layout/orgChart1"/>
    <dgm:cxn modelId="{9E1259C4-ECED-434F-933D-8E9D69D52C9C}" type="presOf" srcId="{67BC8E4C-14F7-4F73-9529-C4D2D33012CC}" destId="{202852B4-4C70-4217-AAAF-1199FD751F7C}" srcOrd="0" destOrd="0" presId="urn:microsoft.com/office/officeart/2005/8/layout/orgChart1"/>
    <dgm:cxn modelId="{3DC5CAC7-A0B2-4A30-A9B7-BFCE9DE5B944}" srcId="{03B988F9-D7A1-4DE0-8FD0-F6E3EFC88B5C}" destId="{FED7D956-D4FD-4D86-ACC9-DF690BC803BF}" srcOrd="2" destOrd="0" parTransId="{CC78CC98-BE4E-416D-BB90-A09A79E388F3}" sibTransId="{A927868A-97BB-425E-B664-23616AB203BF}"/>
    <dgm:cxn modelId="{9763C8D8-1022-408F-B956-A3D9A1D184D0}" type="presOf" srcId="{E7FE1BBE-E518-417C-9C1B-7640B6573750}" destId="{F4DB5608-C4C9-4777-A7BF-D2DC0635BE78}" srcOrd="0" destOrd="0" presId="urn:microsoft.com/office/officeart/2005/8/layout/orgChart1"/>
    <dgm:cxn modelId="{008854E7-696B-42EB-B994-A67101BDD061}" type="presOf" srcId="{FED7D956-D4FD-4D86-ACC9-DF690BC803BF}" destId="{DF96E687-31F5-47C6-8FE8-FBEBCC95DFE6}" srcOrd="0" destOrd="0" presId="urn:microsoft.com/office/officeart/2005/8/layout/orgChart1"/>
    <dgm:cxn modelId="{EBB30BF1-AC7E-48F6-B1EC-2FF2D41E8F98}" type="presOf" srcId="{03B988F9-D7A1-4DE0-8FD0-F6E3EFC88B5C}" destId="{961ECB46-4572-4497-BB92-B8FA90555763}" srcOrd="0" destOrd="0" presId="urn:microsoft.com/office/officeart/2005/8/layout/orgChart1"/>
    <dgm:cxn modelId="{1C685C8D-4166-43A5-8F4F-53F2919642CF}" type="presParOf" srcId="{2ECD407D-BC3F-42EE-9849-C6A631168C3B}" destId="{C7A43EAB-7365-4324-B564-667E9BDDA02E}" srcOrd="0" destOrd="0" presId="urn:microsoft.com/office/officeart/2005/8/layout/orgChart1"/>
    <dgm:cxn modelId="{5BE33B45-80A7-444E-AC9B-5A7282563FC2}" type="presParOf" srcId="{C7A43EAB-7365-4324-B564-667E9BDDA02E}" destId="{BBEA03B1-46B9-4664-B22F-0AFBE1071219}" srcOrd="0" destOrd="0" presId="urn:microsoft.com/office/officeart/2005/8/layout/orgChart1"/>
    <dgm:cxn modelId="{4D0F48CD-67B6-44AD-B435-862794CE6D44}" type="presParOf" srcId="{BBEA03B1-46B9-4664-B22F-0AFBE1071219}" destId="{961ECB46-4572-4497-BB92-B8FA90555763}" srcOrd="0" destOrd="0" presId="urn:microsoft.com/office/officeart/2005/8/layout/orgChart1"/>
    <dgm:cxn modelId="{1595FA74-6320-4399-A8AD-2B962AB1DF94}" type="presParOf" srcId="{BBEA03B1-46B9-4664-B22F-0AFBE1071219}" destId="{EC0BCDF8-8377-405F-B5B0-114D2806A158}" srcOrd="1" destOrd="0" presId="urn:microsoft.com/office/officeart/2005/8/layout/orgChart1"/>
    <dgm:cxn modelId="{761A9A49-45E8-441F-9855-99AC5F0DB940}" type="presParOf" srcId="{C7A43EAB-7365-4324-B564-667E9BDDA02E}" destId="{65EDF0BB-1259-4F56-8667-9EFEEF86F7E9}" srcOrd="1" destOrd="0" presId="urn:microsoft.com/office/officeart/2005/8/layout/orgChart1"/>
    <dgm:cxn modelId="{940F102C-5F68-41F0-B969-4E07AEFE208E}" type="presParOf" srcId="{65EDF0BB-1259-4F56-8667-9EFEEF86F7E9}" destId="{7EC5F42E-26C1-48C3-A404-AA3187A38592}" srcOrd="0" destOrd="0" presId="urn:microsoft.com/office/officeart/2005/8/layout/orgChart1"/>
    <dgm:cxn modelId="{747C7DFC-635E-4035-A611-F6F0659F1E55}" type="presParOf" srcId="{65EDF0BB-1259-4F56-8667-9EFEEF86F7E9}" destId="{EC8405D7-1583-4C1C-B90C-EB3C0B136BEB}" srcOrd="1" destOrd="0" presId="urn:microsoft.com/office/officeart/2005/8/layout/orgChart1"/>
    <dgm:cxn modelId="{82A4F3A5-9071-4D46-AC03-2ACA22098193}" type="presParOf" srcId="{EC8405D7-1583-4C1C-B90C-EB3C0B136BEB}" destId="{D0CCD06F-6CAD-41CD-9C89-2DBC1C9AFF82}" srcOrd="0" destOrd="0" presId="urn:microsoft.com/office/officeart/2005/8/layout/orgChart1"/>
    <dgm:cxn modelId="{0B626182-05F7-4C26-913E-4F3E260C54D1}" type="presParOf" srcId="{D0CCD06F-6CAD-41CD-9C89-2DBC1C9AFF82}" destId="{F4DB5608-C4C9-4777-A7BF-D2DC0635BE78}" srcOrd="0" destOrd="0" presId="urn:microsoft.com/office/officeart/2005/8/layout/orgChart1"/>
    <dgm:cxn modelId="{D2B90A5D-1994-4B10-8E17-93EDA80F8793}" type="presParOf" srcId="{D0CCD06F-6CAD-41CD-9C89-2DBC1C9AFF82}" destId="{719FFE25-71DC-4903-9DED-0C7E3613E952}" srcOrd="1" destOrd="0" presId="urn:microsoft.com/office/officeart/2005/8/layout/orgChart1"/>
    <dgm:cxn modelId="{9F87FAEF-12A8-4462-9000-218D4D7D8A44}" type="presParOf" srcId="{EC8405D7-1583-4C1C-B90C-EB3C0B136BEB}" destId="{9340D1FD-4D8C-4631-9626-B51073521B52}" srcOrd="1" destOrd="0" presId="urn:microsoft.com/office/officeart/2005/8/layout/orgChart1"/>
    <dgm:cxn modelId="{68AA0DB5-3D82-47EC-A027-C491585D55B4}" type="presParOf" srcId="{EC8405D7-1583-4C1C-B90C-EB3C0B136BEB}" destId="{5B818EC0-65A0-4CE7-AD73-0BAB37118F94}" srcOrd="2" destOrd="0" presId="urn:microsoft.com/office/officeart/2005/8/layout/orgChart1"/>
    <dgm:cxn modelId="{AF0F3D56-CCBF-4B97-B77E-0C12E06252C4}" type="presParOf" srcId="{65EDF0BB-1259-4F56-8667-9EFEEF86F7E9}" destId="{202852B4-4C70-4217-AAAF-1199FD751F7C}" srcOrd="2" destOrd="0" presId="urn:microsoft.com/office/officeart/2005/8/layout/orgChart1"/>
    <dgm:cxn modelId="{700DC3F2-27D4-437C-8AB2-5E9AA57BFB5D}" type="presParOf" srcId="{65EDF0BB-1259-4F56-8667-9EFEEF86F7E9}" destId="{8C7509E9-0626-43EE-B01D-BCF5C83EA7B5}" srcOrd="3" destOrd="0" presId="urn:microsoft.com/office/officeart/2005/8/layout/orgChart1"/>
    <dgm:cxn modelId="{40F15303-B17A-4FC9-A3F8-DD8CC90FBB43}" type="presParOf" srcId="{8C7509E9-0626-43EE-B01D-BCF5C83EA7B5}" destId="{1FFCD164-91C3-44C7-B254-E656B130C2B5}" srcOrd="0" destOrd="0" presId="urn:microsoft.com/office/officeart/2005/8/layout/orgChart1"/>
    <dgm:cxn modelId="{27C6EE86-0164-4B5C-A9AC-DCFD80791967}" type="presParOf" srcId="{1FFCD164-91C3-44C7-B254-E656B130C2B5}" destId="{4D55CC18-6A61-4684-AF3F-C5D99EEC75CD}" srcOrd="0" destOrd="0" presId="urn:microsoft.com/office/officeart/2005/8/layout/orgChart1"/>
    <dgm:cxn modelId="{66A3007E-C599-43ED-8DF9-EC6CDDF184A2}" type="presParOf" srcId="{1FFCD164-91C3-44C7-B254-E656B130C2B5}" destId="{E87D351A-D4B4-4F7A-BABC-BAFA476811AF}" srcOrd="1" destOrd="0" presId="urn:microsoft.com/office/officeart/2005/8/layout/orgChart1"/>
    <dgm:cxn modelId="{65003D46-770F-46B0-9B45-3EC1AC7EDCA3}" type="presParOf" srcId="{8C7509E9-0626-43EE-B01D-BCF5C83EA7B5}" destId="{23ED338D-A067-45E8-8EFE-5AB24C4CD132}" srcOrd="1" destOrd="0" presId="urn:microsoft.com/office/officeart/2005/8/layout/orgChart1"/>
    <dgm:cxn modelId="{1E083EC5-740E-4049-9D9A-535A5E8CABD7}" type="presParOf" srcId="{8C7509E9-0626-43EE-B01D-BCF5C83EA7B5}" destId="{16E7C58B-AB5F-4C06-A42A-9E230EAB4488}" srcOrd="2" destOrd="0" presId="urn:microsoft.com/office/officeart/2005/8/layout/orgChart1"/>
    <dgm:cxn modelId="{D4821F12-7A24-4E56-946B-7B8E27CAF261}" type="presParOf" srcId="{65EDF0BB-1259-4F56-8667-9EFEEF86F7E9}" destId="{146B97D8-4CE2-465D-8B23-D3DCB6B93310}" srcOrd="4" destOrd="0" presId="urn:microsoft.com/office/officeart/2005/8/layout/orgChart1"/>
    <dgm:cxn modelId="{FD113719-A183-4B67-B14E-6ED416241B8E}" type="presParOf" srcId="{65EDF0BB-1259-4F56-8667-9EFEEF86F7E9}" destId="{6B7B4715-5D3E-4061-9413-34BCBB5195D3}" srcOrd="5" destOrd="0" presId="urn:microsoft.com/office/officeart/2005/8/layout/orgChart1"/>
    <dgm:cxn modelId="{2A7C55C7-4D06-4774-B9B0-DFBFBB37DB83}" type="presParOf" srcId="{6B7B4715-5D3E-4061-9413-34BCBB5195D3}" destId="{937C8C24-58E7-469E-8CDA-4B7EFF24D740}" srcOrd="0" destOrd="0" presId="urn:microsoft.com/office/officeart/2005/8/layout/orgChart1"/>
    <dgm:cxn modelId="{63D1FC92-FAD7-45CC-9E89-FF7B405FAF9F}" type="presParOf" srcId="{937C8C24-58E7-469E-8CDA-4B7EFF24D740}" destId="{DF96E687-31F5-47C6-8FE8-FBEBCC95DFE6}" srcOrd="0" destOrd="0" presId="urn:microsoft.com/office/officeart/2005/8/layout/orgChart1"/>
    <dgm:cxn modelId="{A132A306-224F-414E-89BF-E38BAF16D50C}" type="presParOf" srcId="{937C8C24-58E7-469E-8CDA-4B7EFF24D740}" destId="{01C33F50-6937-4321-90BF-EEAAAEE4DAAD}" srcOrd="1" destOrd="0" presId="urn:microsoft.com/office/officeart/2005/8/layout/orgChart1"/>
    <dgm:cxn modelId="{CC33969C-AE3F-4843-91DB-7E5D362FA9CF}" type="presParOf" srcId="{6B7B4715-5D3E-4061-9413-34BCBB5195D3}" destId="{917A54B8-233D-4192-ACA7-1305E42F113F}" srcOrd="1" destOrd="0" presId="urn:microsoft.com/office/officeart/2005/8/layout/orgChart1"/>
    <dgm:cxn modelId="{B1E807AC-33B2-447A-9E82-54D196C07504}" type="presParOf" srcId="{6B7B4715-5D3E-4061-9413-34BCBB5195D3}" destId="{730206AC-54F8-45B3-A011-C1A43B0929C0}" srcOrd="2" destOrd="0" presId="urn:microsoft.com/office/officeart/2005/8/layout/orgChart1"/>
    <dgm:cxn modelId="{36E0E4BA-D4A3-4E2A-8200-A5056BEFA9EC}" type="presParOf" srcId="{C7A43EAB-7365-4324-B564-667E9BDDA02E}" destId="{BFA3C84B-6F6D-43C5-83FE-5347C1FC815F}"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B97D8-4CE2-465D-8B23-D3DCB6B93310}">
      <dsp:nvSpPr>
        <dsp:cNvPr id="0" name=""/>
        <dsp:cNvSpPr/>
      </dsp:nvSpPr>
      <dsp:spPr>
        <a:xfrm>
          <a:off x="3581400" y="1738982"/>
          <a:ext cx="2533866" cy="439761"/>
        </a:xfrm>
        <a:custGeom>
          <a:avLst/>
          <a:gdLst/>
          <a:ahLst/>
          <a:cxnLst/>
          <a:rect l="0" t="0" r="0" b="0"/>
          <a:pathLst>
            <a:path>
              <a:moveTo>
                <a:pt x="0" y="0"/>
              </a:moveTo>
              <a:lnTo>
                <a:pt x="0" y="219880"/>
              </a:lnTo>
              <a:lnTo>
                <a:pt x="2533866" y="219880"/>
              </a:lnTo>
              <a:lnTo>
                <a:pt x="2533866" y="43976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02852B4-4C70-4217-AAAF-1199FD751F7C}">
      <dsp:nvSpPr>
        <dsp:cNvPr id="0" name=""/>
        <dsp:cNvSpPr/>
      </dsp:nvSpPr>
      <dsp:spPr>
        <a:xfrm>
          <a:off x="3535680" y="1738982"/>
          <a:ext cx="91440" cy="439761"/>
        </a:xfrm>
        <a:custGeom>
          <a:avLst/>
          <a:gdLst/>
          <a:ahLst/>
          <a:cxnLst/>
          <a:rect l="0" t="0" r="0" b="0"/>
          <a:pathLst>
            <a:path>
              <a:moveTo>
                <a:pt x="45720" y="0"/>
              </a:moveTo>
              <a:lnTo>
                <a:pt x="45720" y="43976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EC5F42E-26C1-48C3-A404-AA3187A38592}">
      <dsp:nvSpPr>
        <dsp:cNvPr id="0" name=""/>
        <dsp:cNvSpPr/>
      </dsp:nvSpPr>
      <dsp:spPr>
        <a:xfrm>
          <a:off x="1047533" y="1738982"/>
          <a:ext cx="2533866" cy="439761"/>
        </a:xfrm>
        <a:custGeom>
          <a:avLst/>
          <a:gdLst/>
          <a:ahLst/>
          <a:cxnLst/>
          <a:rect l="0" t="0" r="0" b="0"/>
          <a:pathLst>
            <a:path>
              <a:moveTo>
                <a:pt x="2533866" y="0"/>
              </a:moveTo>
              <a:lnTo>
                <a:pt x="2533866" y="219880"/>
              </a:lnTo>
              <a:lnTo>
                <a:pt x="0" y="219880"/>
              </a:lnTo>
              <a:lnTo>
                <a:pt x="0" y="43976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61ECB46-4572-4497-BB92-B8FA90555763}">
      <dsp:nvSpPr>
        <dsp:cNvPr id="0" name=""/>
        <dsp:cNvSpPr/>
      </dsp:nvSpPr>
      <dsp:spPr>
        <a:xfrm>
          <a:off x="914400" y="838203"/>
          <a:ext cx="5333998" cy="900779"/>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Live with Less</a:t>
          </a:r>
        </a:p>
      </dsp:txBody>
      <dsp:txXfrm>
        <a:off x="914400" y="838203"/>
        <a:ext cx="5333998" cy="900779"/>
      </dsp:txXfrm>
    </dsp:sp>
    <dsp:sp modelId="{F4DB5608-C4C9-4777-A7BF-D2DC0635BE78}">
      <dsp:nvSpPr>
        <dsp:cNvPr id="0" name=""/>
        <dsp:cNvSpPr/>
      </dsp:nvSpPr>
      <dsp:spPr>
        <a:xfrm>
          <a:off x="480" y="2178744"/>
          <a:ext cx="2094104" cy="1047052"/>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Budgeting</a:t>
          </a:r>
        </a:p>
      </dsp:txBody>
      <dsp:txXfrm>
        <a:off x="480" y="2178744"/>
        <a:ext cx="2094104" cy="1047052"/>
      </dsp:txXfrm>
    </dsp:sp>
    <dsp:sp modelId="{4D55CC18-6A61-4684-AF3F-C5D99EEC75CD}">
      <dsp:nvSpPr>
        <dsp:cNvPr id="0" name=""/>
        <dsp:cNvSpPr/>
      </dsp:nvSpPr>
      <dsp:spPr>
        <a:xfrm>
          <a:off x="2534347" y="2178744"/>
          <a:ext cx="2094104" cy="1047052"/>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Pay Yourself First</a:t>
          </a:r>
        </a:p>
      </dsp:txBody>
      <dsp:txXfrm>
        <a:off x="2534347" y="2178744"/>
        <a:ext cx="2094104" cy="1047052"/>
      </dsp:txXfrm>
    </dsp:sp>
    <dsp:sp modelId="{DF96E687-31F5-47C6-8FE8-FBEBCC95DFE6}">
      <dsp:nvSpPr>
        <dsp:cNvPr id="0" name=""/>
        <dsp:cNvSpPr/>
      </dsp:nvSpPr>
      <dsp:spPr>
        <a:xfrm>
          <a:off x="5068214" y="2178744"/>
          <a:ext cx="2094104" cy="1047052"/>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Spending</a:t>
          </a:r>
        </a:p>
      </dsp:txBody>
      <dsp:txXfrm>
        <a:off x="5068214" y="2178744"/>
        <a:ext cx="2094104" cy="10470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54CB2-DB13-4008-BE04-78805FFEB4A1}">
      <dsp:nvSpPr>
        <dsp:cNvPr id="0" name=""/>
        <dsp:cNvSpPr/>
      </dsp:nvSpPr>
      <dsp:spPr>
        <a:xfrm>
          <a:off x="0" y="2528610"/>
          <a:ext cx="4724399" cy="829751"/>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What you spend (Expenses)</a:t>
          </a:r>
        </a:p>
      </dsp:txBody>
      <dsp:txXfrm>
        <a:off x="0" y="2528610"/>
        <a:ext cx="4724399" cy="829751"/>
      </dsp:txXfrm>
    </dsp:sp>
    <dsp:sp modelId="{083C4D34-FC06-4371-BDFB-F9A18AA5CB3E}">
      <dsp:nvSpPr>
        <dsp:cNvPr id="0" name=""/>
        <dsp:cNvSpPr/>
      </dsp:nvSpPr>
      <dsp:spPr>
        <a:xfrm rot="10800000">
          <a:off x="0" y="1264305"/>
          <a:ext cx="4724399" cy="1276157"/>
        </a:xfrm>
        <a:prstGeom prst="upArrowCallou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What you pay yourself (Savings)</a:t>
          </a:r>
        </a:p>
      </dsp:txBody>
      <dsp:txXfrm rot="10800000">
        <a:off x="0" y="1264305"/>
        <a:ext cx="4724399" cy="829209"/>
      </dsp:txXfrm>
    </dsp:sp>
    <dsp:sp modelId="{C295D62E-582E-455F-8541-62F8CFF1A9F1}">
      <dsp:nvSpPr>
        <dsp:cNvPr id="0" name=""/>
        <dsp:cNvSpPr/>
      </dsp:nvSpPr>
      <dsp:spPr>
        <a:xfrm rot="10800000">
          <a:off x="0" y="593"/>
          <a:ext cx="4724399" cy="1276157"/>
        </a:xfrm>
        <a:prstGeom prst="upArrowCallou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What you make (Income)</a:t>
          </a:r>
        </a:p>
      </dsp:txBody>
      <dsp:txXfrm rot="10800000">
        <a:off x="0" y="593"/>
        <a:ext cx="4724399" cy="8292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04456-5D0C-4660-9C37-6F78288040DF}">
      <dsp:nvSpPr>
        <dsp:cNvPr id="0" name=""/>
        <dsp:cNvSpPr/>
      </dsp:nvSpPr>
      <dsp:spPr>
        <a:xfrm rot="5400000">
          <a:off x="3393096" y="-1300142"/>
          <a:ext cx="1300162" cy="3901440"/>
        </a:xfrm>
        <a:prstGeom prst="round2SameRect">
          <a:avLst/>
        </a:prstGeom>
        <a:solidFill>
          <a:schemeClr val="accent2">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Housing (25% max.)</a:t>
          </a:r>
        </a:p>
        <a:p>
          <a:pPr marL="114300" lvl="1" indent="-114300" algn="l" defTabSz="622300">
            <a:lnSpc>
              <a:spcPct val="90000"/>
            </a:lnSpc>
            <a:spcBef>
              <a:spcPct val="0"/>
            </a:spcBef>
            <a:spcAft>
              <a:spcPct val="15000"/>
            </a:spcAft>
            <a:buChar char="•"/>
          </a:pPr>
          <a:r>
            <a:rPr lang="en-US" sz="1400" kern="1200" dirty="0"/>
            <a:t>Insurance</a:t>
          </a:r>
        </a:p>
        <a:p>
          <a:pPr marL="114300" lvl="1" indent="-114300" algn="l" defTabSz="622300">
            <a:lnSpc>
              <a:spcPct val="90000"/>
            </a:lnSpc>
            <a:spcBef>
              <a:spcPct val="0"/>
            </a:spcBef>
            <a:spcAft>
              <a:spcPct val="15000"/>
            </a:spcAft>
            <a:buChar char="•"/>
          </a:pPr>
          <a:r>
            <a:rPr lang="en-US" sz="1400" kern="1200" dirty="0"/>
            <a:t>Food</a:t>
          </a:r>
        </a:p>
        <a:p>
          <a:pPr marL="114300" lvl="1" indent="-114300" algn="l" defTabSz="622300">
            <a:lnSpc>
              <a:spcPct val="90000"/>
            </a:lnSpc>
            <a:spcBef>
              <a:spcPct val="0"/>
            </a:spcBef>
            <a:spcAft>
              <a:spcPct val="15000"/>
            </a:spcAft>
            <a:buChar char="•"/>
          </a:pPr>
          <a:r>
            <a:rPr lang="en-US" sz="1400" kern="1200" dirty="0"/>
            <a:t>Utilities</a:t>
          </a:r>
        </a:p>
        <a:p>
          <a:pPr marL="114300" lvl="1" indent="-114300" algn="l" defTabSz="622300">
            <a:lnSpc>
              <a:spcPct val="90000"/>
            </a:lnSpc>
            <a:spcBef>
              <a:spcPct val="0"/>
            </a:spcBef>
            <a:spcAft>
              <a:spcPct val="15000"/>
            </a:spcAft>
            <a:buChar char="•"/>
          </a:pPr>
          <a:r>
            <a:rPr lang="en-US" sz="1400" kern="1200" dirty="0"/>
            <a:t>Transportation</a:t>
          </a:r>
        </a:p>
      </dsp:txBody>
      <dsp:txXfrm rot="-5400000">
        <a:off x="2092458" y="63965"/>
        <a:ext cx="3837971" cy="1173224"/>
      </dsp:txXfrm>
    </dsp:sp>
    <dsp:sp modelId="{9BA68DC6-AE89-425A-81CF-959C3461C321}">
      <dsp:nvSpPr>
        <dsp:cNvPr id="0" name=""/>
        <dsp:cNvSpPr/>
      </dsp:nvSpPr>
      <dsp:spPr>
        <a:xfrm>
          <a:off x="102101" y="95351"/>
          <a:ext cx="1990356" cy="1110452"/>
        </a:xfrm>
        <a:prstGeom prst="round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Needs</a:t>
          </a:r>
        </a:p>
        <a:p>
          <a:pPr marL="0" lvl="0" indent="0" algn="ctr" defTabSz="1066800">
            <a:lnSpc>
              <a:spcPct val="90000"/>
            </a:lnSpc>
            <a:spcBef>
              <a:spcPct val="0"/>
            </a:spcBef>
            <a:spcAft>
              <a:spcPct val="35000"/>
            </a:spcAft>
            <a:buNone/>
          </a:pPr>
          <a:r>
            <a:rPr lang="en-US" sz="2400" kern="1200" dirty="0"/>
            <a:t>50%</a:t>
          </a:r>
        </a:p>
      </dsp:txBody>
      <dsp:txXfrm>
        <a:off x="156309" y="149559"/>
        <a:ext cx="1881940" cy="1002036"/>
      </dsp:txXfrm>
    </dsp:sp>
    <dsp:sp modelId="{A355F5D6-DED2-4FEB-9CA9-287C85E45DAE}">
      <dsp:nvSpPr>
        <dsp:cNvPr id="0" name=""/>
        <dsp:cNvSpPr/>
      </dsp:nvSpPr>
      <dsp:spPr>
        <a:xfrm rot="5400000">
          <a:off x="3393096" y="81279"/>
          <a:ext cx="1300162" cy="3901440"/>
        </a:xfrm>
        <a:prstGeom prst="round2SameRect">
          <a:avLst/>
        </a:prstGeom>
        <a:solidFill>
          <a:schemeClr val="accent2">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New Shoes</a:t>
          </a:r>
        </a:p>
        <a:p>
          <a:pPr marL="114300" lvl="1" indent="-114300" algn="l" defTabSz="622300">
            <a:lnSpc>
              <a:spcPct val="90000"/>
            </a:lnSpc>
            <a:spcBef>
              <a:spcPct val="0"/>
            </a:spcBef>
            <a:spcAft>
              <a:spcPct val="15000"/>
            </a:spcAft>
            <a:buChar char="•"/>
          </a:pPr>
          <a:r>
            <a:rPr lang="en-US" sz="1400" kern="1200" dirty="0"/>
            <a:t>Entertainment</a:t>
          </a:r>
        </a:p>
        <a:p>
          <a:pPr marL="114300" lvl="1" indent="-114300" algn="l" defTabSz="622300">
            <a:lnSpc>
              <a:spcPct val="90000"/>
            </a:lnSpc>
            <a:spcBef>
              <a:spcPct val="0"/>
            </a:spcBef>
            <a:spcAft>
              <a:spcPct val="15000"/>
            </a:spcAft>
            <a:buChar char="•"/>
          </a:pPr>
          <a:r>
            <a:rPr lang="en-US" sz="1400" kern="1200" dirty="0"/>
            <a:t>Cable</a:t>
          </a:r>
        </a:p>
        <a:p>
          <a:pPr marL="114300" lvl="1" indent="-114300" algn="l" defTabSz="622300">
            <a:lnSpc>
              <a:spcPct val="90000"/>
            </a:lnSpc>
            <a:spcBef>
              <a:spcPct val="0"/>
            </a:spcBef>
            <a:spcAft>
              <a:spcPct val="15000"/>
            </a:spcAft>
            <a:buChar char="•"/>
          </a:pPr>
          <a:r>
            <a:rPr lang="en-US" sz="1400" kern="1200" dirty="0"/>
            <a:t>Dining out</a:t>
          </a:r>
        </a:p>
      </dsp:txBody>
      <dsp:txXfrm rot="-5400000">
        <a:off x="2092458" y="1445387"/>
        <a:ext cx="3837971" cy="1173224"/>
      </dsp:txXfrm>
    </dsp:sp>
    <dsp:sp modelId="{A0F36D56-1E23-4F7B-BB88-B21B8D9C7F68}">
      <dsp:nvSpPr>
        <dsp:cNvPr id="0" name=""/>
        <dsp:cNvSpPr/>
      </dsp:nvSpPr>
      <dsp:spPr>
        <a:xfrm>
          <a:off x="102101" y="1476773"/>
          <a:ext cx="1990356" cy="1110452"/>
        </a:xfrm>
        <a:prstGeom prst="round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Wants </a:t>
          </a:r>
        </a:p>
        <a:p>
          <a:pPr marL="0" lvl="0" indent="0" algn="ctr" defTabSz="1066800">
            <a:lnSpc>
              <a:spcPct val="90000"/>
            </a:lnSpc>
            <a:spcBef>
              <a:spcPct val="0"/>
            </a:spcBef>
            <a:spcAft>
              <a:spcPct val="35000"/>
            </a:spcAft>
            <a:buNone/>
          </a:pPr>
          <a:r>
            <a:rPr lang="en-US" sz="2400" kern="1200" dirty="0"/>
            <a:t>30%</a:t>
          </a:r>
        </a:p>
      </dsp:txBody>
      <dsp:txXfrm>
        <a:off x="156309" y="1530981"/>
        <a:ext cx="1881940" cy="1002036"/>
      </dsp:txXfrm>
    </dsp:sp>
    <dsp:sp modelId="{CCD5B7A0-94A2-4677-8C2C-D846EBA0366B}">
      <dsp:nvSpPr>
        <dsp:cNvPr id="0" name=""/>
        <dsp:cNvSpPr/>
      </dsp:nvSpPr>
      <dsp:spPr>
        <a:xfrm rot="5400000">
          <a:off x="3393096" y="1462702"/>
          <a:ext cx="1300162" cy="3901440"/>
        </a:xfrm>
        <a:prstGeom prst="round2SameRect">
          <a:avLst/>
        </a:prstGeom>
        <a:solidFill>
          <a:schemeClr val="accent2">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Retirement</a:t>
          </a:r>
        </a:p>
        <a:p>
          <a:pPr marL="114300" lvl="1" indent="-114300" algn="l" defTabSz="622300">
            <a:lnSpc>
              <a:spcPct val="90000"/>
            </a:lnSpc>
            <a:spcBef>
              <a:spcPct val="0"/>
            </a:spcBef>
            <a:spcAft>
              <a:spcPct val="15000"/>
            </a:spcAft>
            <a:buChar char="•"/>
          </a:pPr>
          <a:r>
            <a:rPr lang="en-US" sz="1400" kern="1200" dirty="0"/>
            <a:t>Education (current and future)</a:t>
          </a:r>
        </a:p>
        <a:p>
          <a:pPr marL="114300" lvl="1" indent="-114300" algn="l" defTabSz="622300">
            <a:lnSpc>
              <a:spcPct val="90000"/>
            </a:lnSpc>
            <a:spcBef>
              <a:spcPct val="0"/>
            </a:spcBef>
            <a:spcAft>
              <a:spcPct val="15000"/>
            </a:spcAft>
            <a:buChar char="•"/>
          </a:pPr>
          <a:r>
            <a:rPr lang="en-US" sz="1400" kern="1200" dirty="0"/>
            <a:t>Debt elimination (current and future)</a:t>
          </a:r>
        </a:p>
        <a:p>
          <a:pPr marL="114300" lvl="1" indent="-114300" algn="l" defTabSz="622300">
            <a:lnSpc>
              <a:spcPct val="90000"/>
            </a:lnSpc>
            <a:spcBef>
              <a:spcPct val="0"/>
            </a:spcBef>
            <a:spcAft>
              <a:spcPct val="15000"/>
            </a:spcAft>
            <a:buChar char="•"/>
          </a:pPr>
          <a:r>
            <a:rPr lang="en-US" sz="1400" kern="1200" dirty="0"/>
            <a:t>Car and/or home fund</a:t>
          </a:r>
        </a:p>
      </dsp:txBody>
      <dsp:txXfrm rot="-5400000">
        <a:off x="2092458" y="2826810"/>
        <a:ext cx="3837971" cy="1173224"/>
      </dsp:txXfrm>
    </dsp:sp>
    <dsp:sp modelId="{8343A7BD-E9E4-4DB2-8CC0-D310676767FE}">
      <dsp:nvSpPr>
        <dsp:cNvPr id="0" name=""/>
        <dsp:cNvSpPr/>
      </dsp:nvSpPr>
      <dsp:spPr>
        <a:xfrm>
          <a:off x="102101" y="2858196"/>
          <a:ext cx="1990356" cy="1110452"/>
        </a:xfrm>
        <a:prstGeom prst="round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Savings</a:t>
          </a:r>
        </a:p>
        <a:p>
          <a:pPr marL="0" lvl="0" indent="0" algn="ctr" defTabSz="1066800">
            <a:lnSpc>
              <a:spcPct val="90000"/>
            </a:lnSpc>
            <a:spcBef>
              <a:spcPct val="0"/>
            </a:spcBef>
            <a:spcAft>
              <a:spcPct val="35000"/>
            </a:spcAft>
            <a:buNone/>
          </a:pPr>
          <a:r>
            <a:rPr lang="en-US" sz="2400" kern="1200" dirty="0"/>
            <a:t>20%</a:t>
          </a:r>
        </a:p>
      </dsp:txBody>
      <dsp:txXfrm>
        <a:off x="156309" y="2912404"/>
        <a:ext cx="1881940" cy="1002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B97D8-4CE2-465D-8B23-D3DCB6B93310}">
      <dsp:nvSpPr>
        <dsp:cNvPr id="0" name=""/>
        <dsp:cNvSpPr/>
      </dsp:nvSpPr>
      <dsp:spPr>
        <a:xfrm>
          <a:off x="3581400" y="1738982"/>
          <a:ext cx="2533866" cy="439761"/>
        </a:xfrm>
        <a:custGeom>
          <a:avLst/>
          <a:gdLst/>
          <a:ahLst/>
          <a:cxnLst/>
          <a:rect l="0" t="0" r="0" b="0"/>
          <a:pathLst>
            <a:path>
              <a:moveTo>
                <a:pt x="0" y="0"/>
              </a:moveTo>
              <a:lnTo>
                <a:pt x="0" y="219880"/>
              </a:lnTo>
              <a:lnTo>
                <a:pt x="2533866" y="219880"/>
              </a:lnTo>
              <a:lnTo>
                <a:pt x="2533866" y="43976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02852B4-4C70-4217-AAAF-1199FD751F7C}">
      <dsp:nvSpPr>
        <dsp:cNvPr id="0" name=""/>
        <dsp:cNvSpPr/>
      </dsp:nvSpPr>
      <dsp:spPr>
        <a:xfrm>
          <a:off x="3535680" y="1738982"/>
          <a:ext cx="91440" cy="439761"/>
        </a:xfrm>
        <a:custGeom>
          <a:avLst/>
          <a:gdLst/>
          <a:ahLst/>
          <a:cxnLst/>
          <a:rect l="0" t="0" r="0" b="0"/>
          <a:pathLst>
            <a:path>
              <a:moveTo>
                <a:pt x="45720" y="0"/>
              </a:moveTo>
              <a:lnTo>
                <a:pt x="45720" y="43976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EC5F42E-26C1-48C3-A404-AA3187A38592}">
      <dsp:nvSpPr>
        <dsp:cNvPr id="0" name=""/>
        <dsp:cNvSpPr/>
      </dsp:nvSpPr>
      <dsp:spPr>
        <a:xfrm>
          <a:off x="1047533" y="1738982"/>
          <a:ext cx="2533866" cy="439761"/>
        </a:xfrm>
        <a:custGeom>
          <a:avLst/>
          <a:gdLst/>
          <a:ahLst/>
          <a:cxnLst/>
          <a:rect l="0" t="0" r="0" b="0"/>
          <a:pathLst>
            <a:path>
              <a:moveTo>
                <a:pt x="2533866" y="0"/>
              </a:moveTo>
              <a:lnTo>
                <a:pt x="2533866" y="219880"/>
              </a:lnTo>
              <a:lnTo>
                <a:pt x="0" y="219880"/>
              </a:lnTo>
              <a:lnTo>
                <a:pt x="0" y="43976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61ECB46-4572-4497-BB92-B8FA90555763}">
      <dsp:nvSpPr>
        <dsp:cNvPr id="0" name=""/>
        <dsp:cNvSpPr/>
      </dsp:nvSpPr>
      <dsp:spPr>
        <a:xfrm>
          <a:off x="914400" y="838203"/>
          <a:ext cx="5333998" cy="900779"/>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Manage Risk</a:t>
          </a:r>
        </a:p>
      </dsp:txBody>
      <dsp:txXfrm>
        <a:off x="914400" y="838203"/>
        <a:ext cx="5333998" cy="900779"/>
      </dsp:txXfrm>
    </dsp:sp>
    <dsp:sp modelId="{F4DB5608-C4C9-4777-A7BF-D2DC0635BE78}">
      <dsp:nvSpPr>
        <dsp:cNvPr id="0" name=""/>
        <dsp:cNvSpPr/>
      </dsp:nvSpPr>
      <dsp:spPr>
        <a:xfrm>
          <a:off x="480" y="2178744"/>
          <a:ext cx="2094104" cy="1047052"/>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Avoid Fraud</a:t>
          </a:r>
        </a:p>
      </dsp:txBody>
      <dsp:txXfrm>
        <a:off x="480" y="2178744"/>
        <a:ext cx="2094104" cy="1047052"/>
      </dsp:txXfrm>
    </dsp:sp>
    <dsp:sp modelId="{4D55CC18-6A61-4684-AF3F-C5D99EEC75CD}">
      <dsp:nvSpPr>
        <dsp:cNvPr id="0" name=""/>
        <dsp:cNvSpPr/>
      </dsp:nvSpPr>
      <dsp:spPr>
        <a:xfrm>
          <a:off x="2534347" y="2178744"/>
          <a:ext cx="2094104" cy="1047052"/>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Emergency Fund</a:t>
          </a:r>
        </a:p>
      </dsp:txBody>
      <dsp:txXfrm>
        <a:off x="2534347" y="2178744"/>
        <a:ext cx="2094104" cy="1047052"/>
      </dsp:txXfrm>
    </dsp:sp>
    <dsp:sp modelId="{DF96E687-31F5-47C6-8FE8-FBEBCC95DFE6}">
      <dsp:nvSpPr>
        <dsp:cNvPr id="0" name=""/>
        <dsp:cNvSpPr/>
      </dsp:nvSpPr>
      <dsp:spPr>
        <a:xfrm>
          <a:off x="5068214" y="2178744"/>
          <a:ext cx="2094104" cy="1047052"/>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Credit</a:t>
          </a:r>
        </a:p>
      </dsp:txBody>
      <dsp:txXfrm>
        <a:off x="5068214" y="2178744"/>
        <a:ext cx="2094104" cy="104705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9F35BE-D488-44EA-B07D-3FEE391FA58E}" type="datetimeFigureOut">
              <a:rPr lang="en-US" smtClean="0"/>
              <a:t>7/16/2020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39BDC-6F61-4D11-AA74-E8947282EBE5}" type="slidenum">
              <a:rPr lang="en-US" smtClean="0"/>
              <a:t>‹#›</a:t>
            </a:fld>
            <a:endParaRPr lang="en-US"/>
          </a:p>
        </p:txBody>
      </p:sp>
    </p:spTree>
    <p:extLst>
      <p:ext uri="{BB962C8B-B14F-4D97-AF65-F5344CB8AC3E}">
        <p14:creationId xmlns:p14="http://schemas.microsoft.com/office/powerpoint/2010/main" val="1703156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a:t>
            </a:r>
            <a:r>
              <a:rPr lang="en-US" baseline="0" dirty="0"/>
              <a:t> to live with less is key </a:t>
            </a:r>
            <a:r>
              <a:rPr lang="en-US" dirty="0"/>
              <a:t>to gaining financial security</a:t>
            </a:r>
            <a:r>
              <a:rPr lang="en-US" baseline="0" dirty="0"/>
              <a:t> – we like to break living with less down to three components: Budgeting, Pay Yourself First, and Spending.</a:t>
            </a:r>
          </a:p>
          <a:p>
            <a:endParaRPr lang="en-US" baseline="0" dirty="0"/>
          </a:p>
          <a:p>
            <a:endParaRPr lang="en-US" baseline="0" dirty="0"/>
          </a:p>
          <a:p>
            <a:r>
              <a:rPr lang="en-US" baseline="0" dirty="0"/>
              <a:t>These three components work together to help you learn how to live with less. </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3</a:t>
            </a:fld>
            <a:endParaRPr lang="en-US"/>
          </a:p>
        </p:txBody>
      </p:sp>
    </p:spTree>
    <p:extLst>
      <p:ext uri="{BB962C8B-B14F-4D97-AF65-F5344CB8AC3E}">
        <p14:creationId xmlns:p14="http://schemas.microsoft.com/office/powerpoint/2010/main" val="3688103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12</a:t>
            </a:fld>
            <a:endParaRPr lang="en-US"/>
          </a:p>
        </p:txBody>
      </p:sp>
    </p:spTree>
    <p:extLst>
      <p:ext uri="{BB962C8B-B14F-4D97-AF65-F5344CB8AC3E}">
        <p14:creationId xmlns:p14="http://schemas.microsoft.com/office/powerpoint/2010/main" val="3656251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dirty="0"/>
              <a:t>Reviewing</a:t>
            </a:r>
            <a:r>
              <a:rPr lang="en-US" baseline="0" dirty="0"/>
              <a:t> and adjusting your spending is where your budget really comes</a:t>
            </a:r>
            <a:r>
              <a:rPr lang="en-US" dirty="0"/>
              <a:t> to life. You have</a:t>
            </a:r>
            <a:r>
              <a:rPr lang="en-US" baseline="0" dirty="0"/>
              <a:t> to ensure you are staying in line with what you established in your budget and make adjustments if you are not. If you are successful in sticking to your budget, consider increasing the amount you pay yourself first the next time you get a raise, bonus, or other income.</a:t>
            </a:r>
            <a:endParaRPr lang="en-US" dirty="0"/>
          </a:p>
          <a:p>
            <a:pPr>
              <a:buFont typeface="Arial" pitchFamily="34" charset="0"/>
              <a:buNone/>
            </a:pPr>
            <a:endParaRPr lang="en-US" dirty="0"/>
          </a:p>
          <a:p>
            <a:pPr>
              <a:buFont typeface="Arial" pitchFamily="34" charset="0"/>
              <a:buChar char="•"/>
            </a:pPr>
            <a:r>
              <a:rPr lang="en-US" dirty="0"/>
              <a:t> Change budget based on life events</a:t>
            </a:r>
          </a:p>
          <a:p>
            <a:pPr>
              <a:buFont typeface="Arial" pitchFamily="34" charset="0"/>
              <a:buChar char="•"/>
            </a:pPr>
            <a:endParaRPr lang="en-US" dirty="0"/>
          </a:p>
          <a:p>
            <a:pPr lvl="1">
              <a:buFont typeface="Arial" pitchFamily="34" charset="0"/>
              <a:buChar char="•"/>
            </a:pPr>
            <a:r>
              <a:rPr lang="en-US" dirty="0"/>
              <a:t> Lost job </a:t>
            </a:r>
            <a:r>
              <a:rPr lang="mr-IN" dirty="0"/>
              <a:t>–</a:t>
            </a:r>
            <a:r>
              <a:rPr lang="en-US" dirty="0"/>
              <a:t> lower income, see if you can cut down on your Wants to avoid having to Pay Yourself</a:t>
            </a:r>
            <a:r>
              <a:rPr lang="en-US" baseline="0" dirty="0"/>
              <a:t> less</a:t>
            </a:r>
            <a:endParaRPr lang="en-US" dirty="0"/>
          </a:p>
          <a:p>
            <a:pPr lvl="1">
              <a:buFont typeface="Arial" pitchFamily="34" charset="0"/>
              <a:buChar char="•"/>
            </a:pPr>
            <a:r>
              <a:rPr lang="en-US" dirty="0"/>
              <a:t> Promotion </a:t>
            </a:r>
            <a:r>
              <a:rPr lang="mr-IN" dirty="0"/>
              <a:t>–</a:t>
            </a:r>
            <a:r>
              <a:rPr lang="en-US" dirty="0"/>
              <a:t> more money, more travel, more boarding for pets</a:t>
            </a:r>
          </a:p>
          <a:p>
            <a:pPr lvl="1">
              <a:buFont typeface="Arial" pitchFamily="34" charset="0"/>
              <a:buChar char="•"/>
            </a:pPr>
            <a:r>
              <a:rPr lang="en-US" dirty="0"/>
              <a:t> Tax refund or bonus – put it towards your savings</a:t>
            </a:r>
            <a:r>
              <a:rPr lang="en-US" baseline="0" dirty="0"/>
              <a:t> to give yourself a boost</a:t>
            </a:r>
            <a:endParaRPr lang="en-US" dirty="0"/>
          </a:p>
          <a:p>
            <a:pPr lvl="1">
              <a:buFont typeface="Arial" pitchFamily="34" charset="0"/>
              <a:buChar char="•"/>
            </a:pPr>
            <a:endParaRPr lang="en-US" dirty="0"/>
          </a:p>
          <a:p>
            <a:pPr>
              <a:buFont typeface="Arial" pitchFamily="34" charset="0"/>
              <a:buChar char="•"/>
            </a:pPr>
            <a:r>
              <a:rPr lang="en-US" dirty="0"/>
              <a:t> Change expectations based on real life issues</a:t>
            </a:r>
          </a:p>
          <a:p>
            <a:pPr>
              <a:buFont typeface="Arial" pitchFamily="34" charset="0"/>
              <a:buChar char="•"/>
            </a:pPr>
            <a:endParaRPr lang="en-US" dirty="0"/>
          </a:p>
          <a:p>
            <a:pPr lvl="1">
              <a:buFont typeface="Arial" pitchFamily="34" charset="0"/>
              <a:buChar char="•"/>
            </a:pPr>
            <a:r>
              <a:rPr lang="en-US" dirty="0"/>
              <a:t> Had major repairs due to a car accident that you paid out of pocket </a:t>
            </a:r>
            <a:r>
              <a:rPr lang="mr-IN" dirty="0"/>
              <a:t>–</a:t>
            </a:r>
            <a:r>
              <a:rPr lang="en-US" dirty="0"/>
              <a:t> staycation versus vacation</a:t>
            </a:r>
          </a:p>
          <a:p>
            <a:pPr lvl="1">
              <a:buFont typeface="Arial" pitchFamily="34" charset="0"/>
              <a:buChar char="•"/>
            </a:pPr>
            <a:r>
              <a:rPr lang="en-US" dirty="0"/>
              <a:t> Take stock of what expenses are habits versus values (stopping every morning for coffee versus making coffee at home)</a:t>
            </a:r>
          </a:p>
          <a:p>
            <a:pPr lvl="1">
              <a:buFont typeface="Arial" pitchFamily="34" charset="0"/>
              <a:buChar char="•"/>
            </a:pPr>
            <a:r>
              <a:rPr lang="en-US" dirty="0"/>
              <a:t> Moved home to take care of sick parent – contribute to food budget but use rent savings for condo down payment</a:t>
            </a:r>
          </a:p>
          <a:p>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13</a:t>
            </a:fld>
            <a:endParaRPr lang="en-US"/>
          </a:p>
        </p:txBody>
      </p:sp>
    </p:spTree>
    <p:extLst>
      <p:ext uri="{BB962C8B-B14F-4D97-AF65-F5344CB8AC3E}">
        <p14:creationId xmlns:p14="http://schemas.microsoft.com/office/powerpoint/2010/main" val="2994970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sz="1600" dirty="0"/>
              <a:t>Avoid bulk discount stores </a:t>
            </a:r>
          </a:p>
          <a:p>
            <a:pPr>
              <a:buFont typeface="Arial" pitchFamily="34" charset="0"/>
              <a:buChar char="•"/>
            </a:pPr>
            <a:endParaRPr lang="en-US" sz="1600" dirty="0"/>
          </a:p>
          <a:p>
            <a:pPr lvl="1">
              <a:buFont typeface="Arial" pitchFamily="34" charset="0"/>
              <a:buChar char="•"/>
            </a:pPr>
            <a:r>
              <a:rPr lang="en-US" sz="1600" dirty="0"/>
              <a:t> Buy more than you need, overconsume</a:t>
            </a:r>
          </a:p>
          <a:p>
            <a:pPr lvl="1">
              <a:buFont typeface="Arial" pitchFamily="34" charset="0"/>
              <a:buChar char="•"/>
            </a:pPr>
            <a:r>
              <a:rPr lang="en-US" sz="1600" dirty="0"/>
              <a:t> Waste is higher so benefit goes away</a:t>
            </a:r>
          </a:p>
          <a:p>
            <a:pPr lvl="1">
              <a:buFont typeface="Arial" pitchFamily="34" charset="0"/>
              <a:buChar char="•"/>
            </a:pPr>
            <a:endParaRPr lang="en-US" sz="1600" dirty="0"/>
          </a:p>
          <a:p>
            <a:pPr>
              <a:buFont typeface="Arial" pitchFamily="34" charset="0"/>
              <a:buChar char="•"/>
            </a:pPr>
            <a:r>
              <a:rPr lang="en-US" sz="1600" dirty="0"/>
              <a:t>Make breakfast at home, bring your lunch</a:t>
            </a:r>
          </a:p>
          <a:p>
            <a:pPr>
              <a:buFont typeface="Arial" pitchFamily="34" charset="0"/>
              <a:buChar char="•"/>
            </a:pPr>
            <a:endParaRPr lang="en-US" sz="1600" dirty="0"/>
          </a:p>
          <a:p>
            <a:pPr lvl="1">
              <a:buFont typeface="Arial" pitchFamily="34" charset="0"/>
              <a:buChar char="•"/>
            </a:pPr>
            <a:r>
              <a:rPr lang="en-US" sz="1600" dirty="0"/>
              <a:t> Important to have energy in morning, start out right</a:t>
            </a:r>
          </a:p>
          <a:p>
            <a:pPr lvl="1">
              <a:buFont typeface="Arial" pitchFamily="34" charset="0"/>
              <a:buChar char="•"/>
            </a:pPr>
            <a:r>
              <a:rPr lang="en-US" sz="1600" dirty="0"/>
              <a:t> Control your calories and your portions while also helping your budget</a:t>
            </a:r>
          </a:p>
          <a:p>
            <a:pPr lvl="1">
              <a:buFont typeface="Arial" pitchFamily="34" charset="0"/>
              <a:buChar char="•"/>
            </a:pPr>
            <a:r>
              <a:rPr lang="en-US" sz="1600" dirty="0"/>
              <a:t> Shop with a plan at beginning of the week, stick to the discipline</a:t>
            </a:r>
          </a:p>
          <a:p>
            <a:pPr lvl="1">
              <a:buFont typeface="Arial" pitchFamily="34" charset="0"/>
              <a:buChar char="•"/>
            </a:pPr>
            <a:endParaRPr lang="en-US" sz="1600" dirty="0"/>
          </a:p>
          <a:p>
            <a:pPr>
              <a:buFont typeface="Arial" pitchFamily="34" charset="0"/>
              <a:buChar char="•"/>
            </a:pPr>
            <a:r>
              <a:rPr lang="en-US" sz="1600" dirty="0"/>
              <a:t>Make credit the exception, not the rule. Using credit is necessary to build a good credit score, but be conscious with your</a:t>
            </a:r>
            <a:r>
              <a:rPr lang="en-US" sz="1600" baseline="0" dirty="0"/>
              <a:t> use. You don’t have credit card debt if you pay your balance in full every month.</a:t>
            </a:r>
            <a:endParaRPr lang="en-US" sz="1600" dirty="0"/>
          </a:p>
          <a:p>
            <a:pPr>
              <a:buFont typeface="Arial" pitchFamily="34" charset="0"/>
              <a:buChar char="•"/>
            </a:pPr>
            <a:endParaRPr lang="en-US" sz="1600" dirty="0"/>
          </a:p>
          <a:p>
            <a:pPr lvl="1">
              <a:buFont typeface="Arial" pitchFamily="34" charset="0"/>
              <a:buChar char="•"/>
            </a:pPr>
            <a:r>
              <a:rPr lang="en-US" sz="1600" dirty="0"/>
              <a:t> Avoid quick decisions, they are usually the worst.</a:t>
            </a:r>
          </a:p>
          <a:p>
            <a:pPr lvl="1">
              <a:buFont typeface="Arial" pitchFamily="34" charset="0"/>
              <a:buChar char="•"/>
            </a:pPr>
            <a:r>
              <a:rPr lang="en-US" sz="1600" dirty="0"/>
              <a:t> Understand sale process, items have conversion time (e.g., cars sell for cheaper at year end since carmakers and dealerships try to sell vehicles from the outgoing model year)</a:t>
            </a:r>
          </a:p>
          <a:p>
            <a:pPr lvl="1">
              <a:buFont typeface="Arial" pitchFamily="34" charset="0"/>
              <a:buChar char="•"/>
            </a:pPr>
            <a:r>
              <a:rPr lang="en-US" sz="1600" dirty="0"/>
              <a:t> Sleep on decisions over $100, the same item will be there in the morning</a:t>
            </a:r>
          </a:p>
          <a:p>
            <a:pPr lvl="1">
              <a:buFont typeface="Arial" pitchFamily="34" charset="0"/>
              <a:buChar char="•"/>
            </a:pPr>
            <a:r>
              <a:rPr lang="en-US" sz="1600" dirty="0"/>
              <a:t> Credit for emergencies, avoid store credit cards (the discounts are negated by high interest rates and overspending)</a:t>
            </a:r>
          </a:p>
          <a:p>
            <a:pPr lvl="1">
              <a:buFont typeface="Arial" pitchFamily="34" charset="0"/>
              <a:buChar char="•"/>
            </a:pPr>
            <a:r>
              <a:rPr lang="en-US" sz="1600" dirty="0"/>
              <a:t> Pay credit card bill in full every month, avoids high interest charges</a:t>
            </a:r>
          </a:p>
          <a:p>
            <a:endParaRPr lang="en-US" dirty="0"/>
          </a:p>
          <a:p>
            <a:r>
              <a:rPr lang="en-US" dirty="0"/>
              <a:t>Apps – there are certain apps that will automate savings</a:t>
            </a:r>
            <a:r>
              <a:rPr lang="en-US" baseline="0" dirty="0"/>
              <a:t> and monitor your spending. Some are free and some cost money. There are a lot of free banking options where you can manage your own savings and avoid potential fees.</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14</a:t>
            </a:fld>
            <a:endParaRPr lang="en-US"/>
          </a:p>
        </p:txBody>
      </p:sp>
    </p:spTree>
    <p:extLst>
      <p:ext uri="{BB962C8B-B14F-4D97-AF65-F5344CB8AC3E}">
        <p14:creationId xmlns:p14="http://schemas.microsoft.com/office/powerpoint/2010/main" val="990714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a:t>
            </a:r>
            <a:r>
              <a:rPr lang="en-US" baseline="0" dirty="0"/>
              <a:t> to live with less is key </a:t>
            </a:r>
            <a:r>
              <a:rPr lang="en-US" dirty="0"/>
              <a:t>to gaining financial security</a:t>
            </a:r>
            <a:r>
              <a:rPr lang="en-US" baseline="0" dirty="0"/>
              <a:t> – we like to break living with less down to three components: Budgeting, Pay Yourself First, and Spending.</a:t>
            </a:r>
          </a:p>
          <a:p>
            <a:endParaRPr lang="en-US" baseline="0" dirty="0"/>
          </a:p>
          <a:p>
            <a:endParaRPr lang="en-US" baseline="0" dirty="0"/>
          </a:p>
          <a:p>
            <a:r>
              <a:rPr lang="en-US" baseline="0" dirty="0"/>
              <a:t>These three components work together to help you learn how to live with less. </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15</a:t>
            </a:fld>
            <a:endParaRPr lang="en-US"/>
          </a:p>
        </p:txBody>
      </p:sp>
    </p:spTree>
    <p:extLst>
      <p:ext uri="{BB962C8B-B14F-4D97-AF65-F5344CB8AC3E}">
        <p14:creationId xmlns:p14="http://schemas.microsoft.com/office/powerpoint/2010/main" val="1022825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17</a:t>
            </a:fld>
            <a:endParaRPr lang="en-US"/>
          </a:p>
        </p:txBody>
      </p:sp>
    </p:spTree>
    <p:extLst>
      <p:ext uri="{BB962C8B-B14F-4D97-AF65-F5344CB8AC3E}">
        <p14:creationId xmlns:p14="http://schemas.microsoft.com/office/powerpoint/2010/main" val="2168291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21</a:t>
            </a:fld>
            <a:endParaRPr lang="en-US"/>
          </a:p>
        </p:txBody>
      </p:sp>
    </p:spTree>
    <p:extLst>
      <p:ext uri="{BB962C8B-B14F-4D97-AF65-F5344CB8AC3E}">
        <p14:creationId xmlns:p14="http://schemas.microsoft.com/office/powerpoint/2010/main" val="2722104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29</a:t>
            </a:fld>
            <a:endParaRPr lang="en-US"/>
          </a:p>
        </p:txBody>
      </p:sp>
    </p:spTree>
    <p:extLst>
      <p:ext uri="{BB962C8B-B14F-4D97-AF65-F5344CB8AC3E}">
        <p14:creationId xmlns:p14="http://schemas.microsoft.com/office/powerpoint/2010/main" val="394521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31125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4</a:t>
            </a:fld>
            <a:endParaRPr lang="en-US"/>
          </a:p>
        </p:txBody>
      </p:sp>
    </p:spTree>
    <p:extLst>
      <p:ext uri="{BB962C8B-B14F-4D97-AF65-F5344CB8AC3E}">
        <p14:creationId xmlns:p14="http://schemas.microsoft.com/office/powerpoint/2010/main" val="13906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t>
            </a:r>
            <a:r>
              <a:rPr lang="en-US" dirty="0"/>
              <a:t>certain basic principles that can make living a financially fulfilling</a:t>
            </a:r>
            <a:r>
              <a:rPr lang="en-US" baseline="0" dirty="0"/>
              <a:t> life more attainable – don’t get overwhelmed if anything seems to tough to tackle, focus on what seems manageable and go from there. </a:t>
            </a:r>
          </a:p>
          <a:p>
            <a:br>
              <a:rPr lang="en-US" baseline="0" dirty="0"/>
            </a:br>
            <a:r>
              <a:rPr lang="en-US" baseline="0" dirty="0"/>
              <a:t>Budgeting is important – it takes some effort at first, but eventually it will become second nature.</a:t>
            </a:r>
            <a:endParaRPr lang="en-US" dirty="0"/>
          </a:p>
          <a:p>
            <a:endParaRPr lang="en-US" dirty="0"/>
          </a:p>
          <a:p>
            <a:r>
              <a:rPr lang="en-US" dirty="0"/>
              <a:t>You start with what you make, income</a:t>
            </a:r>
            <a:r>
              <a:rPr lang="en-US" baseline="0" dirty="0"/>
              <a:t> </a:t>
            </a:r>
            <a:r>
              <a:rPr lang="en-US" baseline="0" dirty="0">
                <a:sym typeface="Wingdings" panose="05000000000000000000" pitchFamily="2" charset="2"/>
              </a:rPr>
              <a:t></a:t>
            </a:r>
            <a:r>
              <a:rPr lang="en-US" baseline="0" dirty="0"/>
              <a:t> the next priority is you, your savings is what you pay yourself, next come your expenses </a:t>
            </a:r>
            <a:r>
              <a:rPr lang="en-US" baseline="0" dirty="0">
                <a:sym typeface="Wingdings" panose="05000000000000000000" pitchFamily="2" charset="2"/>
              </a:rPr>
              <a:t> Putting savings before expenses emphasizes the importance of this component</a:t>
            </a:r>
            <a:endParaRPr lang="en-US" dirty="0"/>
          </a:p>
          <a:p>
            <a:endParaRPr lang="en-US" dirty="0"/>
          </a:p>
          <a:p>
            <a:endParaRPr lang="en-US" dirty="0"/>
          </a:p>
          <a:p>
            <a:r>
              <a:rPr lang="en-US" dirty="0"/>
              <a:t>The</a:t>
            </a:r>
            <a:r>
              <a:rPr lang="en-US" baseline="0" dirty="0"/>
              <a:t> golden rule seems intuitive, but credit cards and other types of debt have proven to make this an easy rule to break for a shockingly large number of Americans.</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5</a:t>
            </a:fld>
            <a:endParaRPr lang="en-US"/>
          </a:p>
        </p:txBody>
      </p:sp>
    </p:spTree>
    <p:extLst>
      <p:ext uri="{BB962C8B-B14F-4D97-AF65-F5344CB8AC3E}">
        <p14:creationId xmlns:p14="http://schemas.microsoft.com/office/powerpoint/2010/main" val="1272616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6</a:t>
            </a:fld>
            <a:endParaRPr lang="en-US"/>
          </a:p>
        </p:txBody>
      </p:sp>
    </p:spTree>
    <p:extLst>
      <p:ext uri="{BB962C8B-B14F-4D97-AF65-F5344CB8AC3E}">
        <p14:creationId xmlns:p14="http://schemas.microsoft.com/office/powerpoint/2010/main" val="3476302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have to determine the most effective way to use your income; do you need a car or can you rely on public transportation. </a:t>
            </a:r>
          </a:p>
          <a:p>
            <a:endParaRPr lang="en-US" baseline="0" dirty="0"/>
          </a:p>
          <a:p>
            <a:r>
              <a:rPr lang="en-US" baseline="0" dirty="0"/>
              <a:t>Public transportation options should be a factor in your housing decision – it may be worth spending just a little more on housing if it means you can put off having a car for a while and save by not having to spend your income on a car payment, insurance, maintenance, and gas.</a:t>
            </a:r>
          </a:p>
          <a:p>
            <a:endParaRPr lang="en-US" baseline="0" dirty="0"/>
          </a:p>
          <a:p>
            <a:r>
              <a:rPr lang="en-US" baseline="0" dirty="0"/>
              <a:t>Our recommended breakdown is this: 50% for your Needs (i.e., what you need to live); 30% for your Wants (things that are nice to have, but not critical to your day-to-day life); and 20% for Savings. </a:t>
            </a:r>
          </a:p>
          <a:p>
            <a:endParaRPr lang="en-US" baseline="0" dirty="0"/>
          </a:p>
          <a:p>
            <a:r>
              <a:rPr lang="en-US" baseline="0" dirty="0"/>
              <a:t>Here are some examples of what falls in these categories, but you should customize your budget to fit your life.</a:t>
            </a:r>
          </a:p>
          <a:p>
            <a:endParaRPr lang="en-US" baseline="0" dirty="0"/>
          </a:p>
        </p:txBody>
      </p:sp>
      <p:sp>
        <p:nvSpPr>
          <p:cNvPr id="4" name="Slide Number Placeholder 3"/>
          <p:cNvSpPr>
            <a:spLocks noGrp="1"/>
          </p:cNvSpPr>
          <p:nvPr>
            <p:ph type="sldNum" sz="quarter" idx="10"/>
          </p:nvPr>
        </p:nvSpPr>
        <p:spPr/>
        <p:txBody>
          <a:bodyPr/>
          <a:lstStyle/>
          <a:p>
            <a:fld id="{44139BDC-6F61-4D11-AA74-E8947282EBE5}" type="slidenum">
              <a:rPr lang="en-US" smtClean="0"/>
              <a:t>7</a:t>
            </a:fld>
            <a:endParaRPr lang="en-US"/>
          </a:p>
        </p:txBody>
      </p:sp>
    </p:spTree>
    <p:extLst>
      <p:ext uri="{BB962C8B-B14F-4D97-AF65-F5344CB8AC3E}">
        <p14:creationId xmlns:p14="http://schemas.microsoft.com/office/powerpoint/2010/main" val="169566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Budgeting is how you create the plan, but your</a:t>
            </a:r>
            <a:r>
              <a:rPr lang="en-US" baseline="0" dirty="0"/>
              <a:t> plan should start with YOU – that’s why you pay yourself first</a:t>
            </a:r>
          </a:p>
          <a:p>
            <a:endParaRPr lang="en-US" baseline="0" dirty="0"/>
          </a:p>
          <a:p>
            <a:r>
              <a:rPr lang="en-US" baseline="0" dirty="0"/>
              <a:t>Investing in you starts with paying yourself first – you set money aside not only for your future retirement, but to increase your value through investing in continuing education and other activities to enhance your professional value.</a:t>
            </a:r>
          </a:p>
          <a:p>
            <a:endParaRPr lang="en-US" baseline="0" dirty="0"/>
          </a:p>
          <a:p>
            <a:r>
              <a:rPr lang="en-US" baseline="0" dirty="0"/>
              <a:t>Investing in knowledge can pay off greatly. Not all continuing education costs money, you can find many online options that will allow you to develop skills for free. </a:t>
            </a:r>
            <a:r>
              <a:rPr lang="en-US" baseline="0" dirty="0" err="1"/>
              <a:t>ToastMasters</a:t>
            </a:r>
            <a:r>
              <a:rPr lang="en-US" baseline="0" dirty="0"/>
              <a:t> is an excellent way to enhance your public speaking skills, there are tons of chapters and membership is very affordable ($45 every 6 months).</a:t>
            </a:r>
          </a:p>
          <a:p>
            <a:br>
              <a:rPr lang="en-US" baseline="0" dirty="0"/>
            </a:br>
            <a:r>
              <a:rPr lang="en-US" baseline="0" dirty="0"/>
              <a:t>To get certifications and degrees, you will likely need to spend money – but consider whether your employer has any programs you can take advantage of, e.g., tuition assistance.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8</a:t>
            </a:fld>
            <a:endParaRPr lang="en-US"/>
          </a:p>
        </p:txBody>
      </p:sp>
    </p:spTree>
    <p:extLst>
      <p:ext uri="{BB962C8B-B14F-4D97-AF65-F5344CB8AC3E}">
        <p14:creationId xmlns:p14="http://schemas.microsoft.com/office/powerpoint/2010/main" val="3525688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9</a:t>
            </a:fld>
            <a:endParaRPr lang="en-US"/>
          </a:p>
        </p:txBody>
      </p:sp>
    </p:spTree>
    <p:extLst>
      <p:ext uri="{BB962C8B-B14F-4D97-AF65-F5344CB8AC3E}">
        <p14:creationId xmlns:p14="http://schemas.microsoft.com/office/powerpoint/2010/main" val="3027789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Paying yourself first involves</a:t>
            </a:r>
            <a:r>
              <a:rPr lang="en-US" baseline="0" dirty="0"/>
              <a:t> establishing an emergency fund – unexpected expenses are common and it is important to be prepared. </a:t>
            </a:r>
          </a:p>
          <a:p>
            <a:endParaRPr lang="en-US" baseline="0" dirty="0"/>
          </a:p>
          <a:p>
            <a:r>
              <a:rPr lang="en-US" baseline="0" dirty="0"/>
              <a:t>The rule of thumb is to try and have enough in your emergency fund to cover three months of your NEEDS (that is, basic living expenses). While three months of living expenses is a lot, keep in mind that it is a target and the key is to start early and set aside as much as possible until you reach that goal.</a:t>
            </a:r>
          </a:p>
          <a:p>
            <a:endParaRPr lang="en-US" baseline="0" dirty="0"/>
          </a:p>
          <a:p>
            <a:r>
              <a:rPr lang="en-US" baseline="0" dirty="0"/>
              <a:t>Building savings takes time, so try to have a long-term perspective when you think about your savings. While small contributions may not seem like much at the time, they will eventually start to add up.</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10</a:t>
            </a:fld>
            <a:endParaRPr lang="en-US"/>
          </a:p>
        </p:txBody>
      </p:sp>
    </p:spTree>
    <p:extLst>
      <p:ext uri="{BB962C8B-B14F-4D97-AF65-F5344CB8AC3E}">
        <p14:creationId xmlns:p14="http://schemas.microsoft.com/office/powerpoint/2010/main" val="2925061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you have created your budget and spent sufficient time ensuring you pay yourself first, take a look at your spending</a:t>
            </a:r>
          </a:p>
          <a:p>
            <a:endParaRPr lang="en-US" baseline="0" dirty="0"/>
          </a:p>
          <a:p>
            <a:r>
              <a:rPr lang="en-US" baseline="0" dirty="0"/>
              <a:t>Start figuring out where you can make some cuts, this involves deciding what is important to you.</a:t>
            </a:r>
          </a:p>
          <a:p>
            <a:endParaRPr lang="en-US" baseline="0" dirty="0"/>
          </a:p>
          <a:p>
            <a:r>
              <a:rPr lang="en-US" baseline="0" dirty="0"/>
              <a:t>Think about whether you really need a new car or whether you could save money by relying on ride sharing services like Uber or Lyft for special trips and public transit for day-to-day transportation. </a:t>
            </a:r>
          </a:p>
          <a:p>
            <a:endParaRPr lang="en-US" baseline="0" dirty="0"/>
          </a:p>
          <a:p>
            <a:r>
              <a:rPr lang="en-US" baseline="0" dirty="0"/>
              <a:t>Students only have to pay $68 for unlimited monthly MARTA passes – that is likely less than you would spend on gas in a month</a:t>
            </a:r>
          </a:p>
          <a:p>
            <a:endParaRPr lang="en-US" baseline="0" dirty="0"/>
          </a:p>
          <a:p>
            <a:r>
              <a:rPr lang="en-US" baseline="0" dirty="0"/>
              <a:t>If you love living in town, then maybe consider how you can cut down in other areas to account for the generally higher cost of living (foregoing a car may be a good option if you live near a grocery store and can rely on public transportation)</a:t>
            </a:r>
          </a:p>
          <a:p>
            <a:endParaRPr lang="en-US" baseline="0" dirty="0"/>
          </a:p>
          <a:p>
            <a:r>
              <a:rPr lang="en-US" baseline="0" dirty="0"/>
              <a:t>Consider whether you really need a new phone or if you can use that money to do something that may be more rewarding – technology is advancing at an increasing rate and the newest phone will likely not be that new after 1 year</a:t>
            </a:r>
          </a:p>
        </p:txBody>
      </p:sp>
      <p:sp>
        <p:nvSpPr>
          <p:cNvPr id="4" name="Slide Number Placeholder 3"/>
          <p:cNvSpPr>
            <a:spLocks noGrp="1"/>
          </p:cNvSpPr>
          <p:nvPr>
            <p:ph type="sldNum" sz="quarter" idx="10"/>
          </p:nvPr>
        </p:nvSpPr>
        <p:spPr/>
        <p:txBody>
          <a:bodyPr/>
          <a:lstStyle/>
          <a:p>
            <a:fld id="{44139BDC-6F61-4D11-AA74-E8947282EBE5}" type="slidenum">
              <a:rPr lang="en-US" smtClean="0"/>
              <a:t>11</a:t>
            </a:fld>
            <a:endParaRPr lang="en-US"/>
          </a:p>
        </p:txBody>
      </p:sp>
    </p:spTree>
    <p:extLst>
      <p:ext uri="{BB962C8B-B14F-4D97-AF65-F5344CB8AC3E}">
        <p14:creationId xmlns:p14="http://schemas.microsoft.com/office/powerpoint/2010/main" val="3436834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A9D05237-F9AF-4CA3-8B7D-CEFB38B257C3}" type="datetimeFigureOut">
              <a:rPr lang="en-US" smtClean="0"/>
              <a:t>7/16/2020</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rgbClr val="0070C0"/>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rgbClr val="0070C0"/>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rgbClr val="52E4E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bwMode="auto">
          <a:xfrm>
            <a:off x="1325544" y="4928702"/>
            <a:ext cx="609600" cy="517524"/>
          </a:xfrm>
        </p:spPr>
        <p:txBody>
          <a:bodyPr/>
          <a:lstStyle/>
          <a:p>
            <a:fld id="{4EB2C1DA-D60D-4805-B553-92D7CB3E8F81}" type="slidenum">
              <a:rPr lang="en-US" smtClean="0"/>
              <a:t>‹#›</a:t>
            </a:fld>
            <a:endParaRPr lang="en-US"/>
          </a:p>
        </p:txBody>
      </p:sp>
      <p:pic>
        <p:nvPicPr>
          <p:cNvPr id="133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25143" y="6248400"/>
            <a:ext cx="23590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9D05237-F9AF-4CA3-8B7D-CEFB38B257C3}" type="datetimeFigureOut">
              <a:rPr lang="en-US" smtClean="0"/>
              <a:t>7/16/2020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2C1DA-D60D-4805-B553-92D7CB3E8F8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9D05237-F9AF-4CA3-8B7D-CEFB38B257C3}" type="datetimeFigureOut">
              <a:rPr lang="en-US" smtClean="0"/>
              <a:t>7/16/2020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2C1DA-D60D-4805-B553-92D7CB3E8F8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Rectangle 16"/>
          <p:cNvSpPr/>
          <p:nvPr userDrawn="1"/>
        </p:nvSpPr>
        <p:spPr bwMode="auto">
          <a:xfrm>
            <a:off x="381000" y="0"/>
            <a:ext cx="609600" cy="6858000"/>
          </a:xfrm>
          <a:prstGeom prst="rect">
            <a:avLst/>
          </a:prstGeom>
          <a:solidFill>
            <a:srgbClr val="0070C0"/>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8" name="Rectangle 17"/>
          <p:cNvSpPr/>
          <p:nvPr userDrawn="1"/>
        </p:nvSpPr>
        <p:spPr bwMode="auto">
          <a:xfrm>
            <a:off x="276336" y="0"/>
            <a:ext cx="104664" cy="6858000"/>
          </a:xfrm>
          <a:prstGeom prst="rect">
            <a:avLst/>
          </a:prstGeom>
          <a:solidFill>
            <a:srgbClr val="0070C0"/>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userDrawn="1"/>
        </p:nvSpPr>
        <p:spPr bwMode="auto">
          <a:xfrm>
            <a:off x="1141320" y="0"/>
            <a:ext cx="230280" cy="6858000"/>
          </a:xfrm>
          <a:prstGeom prst="rect">
            <a:avLst/>
          </a:prstGeom>
          <a:solidFill>
            <a:srgbClr val="52E4E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A9D05237-F9AF-4CA3-8B7D-CEFB38B257C3}" type="datetimeFigureOut">
              <a:rPr lang="en-US" smtClean="0"/>
              <a:t>7/16/2020</a:t>
            </a:fld>
            <a:endParaRPr lang="en-US"/>
          </a:p>
        </p:txBody>
      </p:sp>
      <p:sp>
        <p:nvSpPr>
          <p:cNvPr id="10" name="Footer Placeholder 9"/>
          <p:cNvSpPr>
            <a:spLocks noGrp="1"/>
          </p:cNvSpPr>
          <p:nvPr>
            <p:ph type="ftr" sz="quarter" idx="16"/>
          </p:nvPr>
        </p:nvSpPr>
        <p:spPr/>
        <p:txBody>
          <a:bodyPr rtlCol="0"/>
          <a:lstStyle/>
          <a:p>
            <a:endParaRPr lang="en-US"/>
          </a:p>
        </p:txBody>
      </p:sp>
      <p:pic>
        <p:nvPicPr>
          <p:cNvPr id="14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24600" y="6340475"/>
            <a:ext cx="23590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lide Number Placeholder 28"/>
          <p:cNvSpPr>
            <a:spLocks noGrp="1"/>
          </p:cNvSpPr>
          <p:nvPr>
            <p:ph type="sldNum" sz="quarter" idx="12"/>
          </p:nvPr>
        </p:nvSpPr>
        <p:spPr bwMode="auto">
          <a:xfrm>
            <a:off x="1325544" y="4928702"/>
            <a:ext cx="609600" cy="517524"/>
          </a:xfrm>
        </p:spPr>
        <p:txBody>
          <a:bodyPr/>
          <a:lstStyle/>
          <a:p>
            <a:fld id="{4EB2C1DA-D60D-4805-B553-92D7CB3E8F8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A9D05237-F9AF-4CA3-8B7D-CEFB38B257C3}" type="datetimeFigureOut">
              <a:rPr lang="en-US" smtClean="0"/>
              <a:t>7/16/2020</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solidFill>
            <a:srgbClr val="52E4E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solidFill>
            <a:srgbClr val="52E4E1"/>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solidFill>
            <a:srgbClr val="52E4E1"/>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solidFill>
            <a:srgbClr val="52E4E1"/>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solidFill>
            <a:srgbClr val="52E4E1"/>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4EB2C1DA-D60D-4805-B553-92D7CB3E8F8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A9D05237-F9AF-4CA3-8B7D-CEFB38B257C3}" type="datetimeFigureOut">
              <a:rPr lang="en-US" smtClean="0"/>
              <a:t>7/16/2020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2C1DA-D60D-4805-B553-92D7CB3E8F81}"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A9D05237-F9AF-4CA3-8B7D-CEFB38B257C3}" type="datetimeFigureOut">
              <a:rPr lang="en-US" smtClean="0"/>
              <a:t>7/16/2020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B2C1DA-D60D-4805-B553-92D7CB3E8F81}"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A9D05237-F9AF-4CA3-8B7D-CEFB38B257C3}" type="datetimeFigureOut">
              <a:rPr lang="en-US" smtClean="0"/>
              <a:t>7/16/2020</a:t>
            </a:fld>
            <a:endParaRPr lang="en-US"/>
          </a:p>
        </p:txBody>
      </p:sp>
      <p:sp>
        <p:nvSpPr>
          <p:cNvPr id="7" name="Slide Number Placeholder 6"/>
          <p:cNvSpPr>
            <a:spLocks noGrp="1"/>
          </p:cNvSpPr>
          <p:nvPr>
            <p:ph type="sldNum" sz="quarter" idx="11"/>
          </p:nvPr>
        </p:nvSpPr>
        <p:spPr/>
        <p:txBody>
          <a:bodyPr rtlCol="0"/>
          <a:lstStyle/>
          <a:p>
            <a:fld id="{4EB2C1DA-D60D-4805-B553-92D7CB3E8F81}"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05237-F9AF-4CA3-8B7D-CEFB38B257C3}" type="datetimeFigureOut">
              <a:rPr lang="en-US" smtClean="0"/>
              <a:t>7/16/2020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B2C1DA-D60D-4805-B553-92D7CB3E8F8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A9D05237-F9AF-4CA3-8B7D-CEFB38B257C3}" type="datetimeFigureOut">
              <a:rPr lang="en-US" smtClean="0"/>
              <a:t>7/16/2020</a:t>
            </a:fld>
            <a:endParaRPr lang="en-US"/>
          </a:p>
        </p:txBody>
      </p:sp>
      <p:sp>
        <p:nvSpPr>
          <p:cNvPr id="22" name="Slide Number Placeholder 21"/>
          <p:cNvSpPr>
            <a:spLocks noGrp="1"/>
          </p:cNvSpPr>
          <p:nvPr>
            <p:ph type="sldNum" sz="quarter" idx="15"/>
          </p:nvPr>
        </p:nvSpPr>
        <p:spPr/>
        <p:txBody>
          <a:bodyPr rtlCol="0"/>
          <a:lstStyle/>
          <a:p>
            <a:fld id="{4EB2C1DA-D60D-4805-B553-92D7CB3E8F81}"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A9D05237-F9AF-4CA3-8B7D-CEFB38B257C3}" type="datetimeFigureOut">
              <a:rPr lang="en-US" smtClean="0"/>
              <a:t>7/16/2020</a:t>
            </a:fld>
            <a:endParaRPr lang="en-US"/>
          </a:p>
        </p:txBody>
      </p:sp>
      <p:sp>
        <p:nvSpPr>
          <p:cNvPr id="18" name="Slide Number Placeholder 17"/>
          <p:cNvSpPr>
            <a:spLocks noGrp="1"/>
          </p:cNvSpPr>
          <p:nvPr>
            <p:ph type="sldNum" sz="quarter" idx="11"/>
          </p:nvPr>
        </p:nvSpPr>
        <p:spPr/>
        <p:txBody>
          <a:bodyPr rtlCol="0"/>
          <a:lstStyle/>
          <a:p>
            <a:fld id="{4EB2C1DA-D60D-4805-B553-92D7CB3E8F81}"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9D05237-F9AF-4CA3-8B7D-CEFB38B257C3}" type="datetimeFigureOut">
              <a:rPr lang="en-US" smtClean="0"/>
              <a:t>7/16/2020</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4EB2C1DA-D60D-4805-B553-92D7CB3E8F8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https://www.youtube.com/embed/BGO0pJGLI2A?start=62&amp;feature=oembed" TargetMode="Externa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13.xml"/><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https://www.youtube.com/embed/8KLyCF4Uyds?start=44&amp;feature=oembed" TargetMode="Externa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hyperlink" Target="http://clark.com/personal-finance-credit/credit-freeze-and-thaw-guide/"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ideo" Target="https://www.youtube.com/embed/D8wJKLcLGAY?start=37&amp;feature=oembed" TargetMode="Externa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www.youtube.com/embed/iObrmXS_CQ0?start=45&amp;feature=oembed" TargetMode="Externa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2" Type="http://schemas.openxmlformats.org/officeDocument/2006/relationships/hyperlink" Target="https://www.consumer.ftc.gov/articles/0150-coping-debt"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EsfEPcv5ExI?start=53&amp;feature=oembed"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5a2h23UjLlA?start=119&amp;feature=oembed" TargetMode="Externa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8741" y="3505200"/>
            <a:ext cx="6248400" cy="1847850"/>
          </a:xfrm>
        </p:spPr>
        <p:txBody>
          <a:bodyPr>
            <a:normAutofit/>
          </a:bodyPr>
          <a:lstStyle/>
          <a:p>
            <a:pPr algn="ctr"/>
            <a:r>
              <a:rPr lang="en-US" sz="1600" i="1" dirty="0">
                <a:solidFill>
                  <a:schemeClr val="tx1"/>
                </a:solidFill>
              </a:rPr>
              <a:t>ASFIP Foundation is a non-profit organization (501c 3), located in Atlanta. The Foundation was established as community outreach effort from the CFA Society Atlanta (an Atlanta CFA organization since 1960 with over 1600 members).  ASFIP Foundation promotes financial literacy in the Atlanta community where CFA members work.</a:t>
            </a:r>
          </a:p>
          <a:p>
            <a:pPr algn="l"/>
            <a:endParaRPr lang="en-US" sz="1400" b="0" dirty="0">
              <a:solidFill>
                <a:srgbClr val="204BA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876301"/>
            <a:ext cx="4412605" cy="2209799"/>
          </a:xfrm>
          <a:prstGeom prst="rect">
            <a:avLst/>
          </a:prstGeom>
        </p:spPr>
      </p:pic>
      <p:pic>
        <p:nvPicPr>
          <p:cNvPr id="5" name="Slide 1 ASFIP Overview">
            <a:hlinkClick r:id="" action="ppaction://media"/>
            <a:extLst>
              <a:ext uri="{FF2B5EF4-FFF2-40B4-BE49-F238E27FC236}">
                <a16:creationId xmlns:a16="http://schemas.microsoft.com/office/drawing/2014/main" id="{3B78F869-E6D5-42D0-B1FA-BF5CDF5039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06066" y="2965450"/>
            <a:ext cx="406400" cy="406400"/>
          </a:xfrm>
          <a:prstGeom prst="rect">
            <a:avLst/>
          </a:prstGeom>
        </p:spPr>
      </p:pic>
    </p:spTree>
    <p:extLst>
      <p:ext uri="{BB962C8B-B14F-4D97-AF65-F5344CB8AC3E}">
        <p14:creationId xmlns:p14="http://schemas.microsoft.com/office/powerpoint/2010/main" val="380818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6687" y="1295400"/>
            <a:ext cx="7041404" cy="4031873"/>
          </a:xfrm>
          <a:prstGeom prst="rect">
            <a:avLst/>
          </a:prstGeom>
          <a:noFill/>
        </p:spPr>
        <p:txBody>
          <a:bodyPr wrap="square" rtlCol="0">
            <a:spAutoFit/>
          </a:bodyPr>
          <a:lstStyle/>
          <a:p>
            <a:pPr>
              <a:buFont typeface="Arial" pitchFamily="34" charset="0"/>
              <a:buChar char="•"/>
            </a:pPr>
            <a:endParaRPr lang="en-US" sz="1600" dirty="0"/>
          </a:p>
          <a:p>
            <a:pPr marL="285750" indent="-285750">
              <a:buFont typeface="Wingdings" panose="05000000000000000000" pitchFamily="2" charset="2"/>
              <a:buChar char="Ø"/>
            </a:pPr>
            <a:r>
              <a:rPr lang="en-US" sz="1600" dirty="0"/>
              <a:t> Payroll withdrawal or automatic transfers, the best discipline to success</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 Establish Emergency Fund - Potential cash flow concerns</a:t>
            </a:r>
          </a:p>
          <a:p>
            <a:pPr marL="742950" lvl="1" indent="-285750">
              <a:buFont typeface="Wingdings" panose="05000000000000000000" pitchFamily="2" charset="2"/>
              <a:buChar char="§"/>
            </a:pPr>
            <a:r>
              <a:rPr lang="en-US" sz="1600" dirty="0"/>
              <a:t>Save for unexpected accidents/ health issues</a:t>
            </a:r>
          </a:p>
          <a:p>
            <a:pPr marL="742950" lvl="1" indent="-285750">
              <a:buFont typeface="Wingdings" panose="05000000000000000000" pitchFamily="2" charset="2"/>
              <a:buChar char="§"/>
            </a:pPr>
            <a:r>
              <a:rPr lang="en-US" sz="1600" dirty="0"/>
              <a:t>Car repairs</a:t>
            </a:r>
          </a:p>
          <a:p>
            <a:pPr marL="742950" lvl="1" indent="-285750">
              <a:buFont typeface="Wingdings" panose="05000000000000000000" pitchFamily="2" charset="2"/>
              <a:buChar char="§"/>
            </a:pPr>
            <a:r>
              <a:rPr lang="en-US" sz="1600" dirty="0"/>
              <a:t>Lost or stolen items</a:t>
            </a:r>
          </a:p>
          <a:p>
            <a:pPr marL="742950" lvl="1"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 Free Money</a:t>
            </a:r>
          </a:p>
          <a:p>
            <a:pPr marL="742950" lvl="1" indent="-285750">
              <a:buFont typeface="Wingdings" panose="05000000000000000000" pitchFamily="2" charset="2"/>
              <a:buChar char="§"/>
            </a:pPr>
            <a:r>
              <a:rPr lang="en-US" sz="1600" dirty="0"/>
              <a:t>Participate in Matching 401K to the maximum</a:t>
            </a:r>
          </a:p>
          <a:p>
            <a:pPr marL="742950" lvl="1" indent="-285750">
              <a:buFont typeface="Wingdings" panose="05000000000000000000" pitchFamily="2" charset="2"/>
              <a:buChar char="§"/>
            </a:pPr>
            <a:r>
              <a:rPr lang="en-US" sz="1600" dirty="0"/>
              <a:t>Use flexible spending accounts (i.e. HSA, Transportation) whenever possible</a:t>
            </a:r>
          </a:p>
          <a:p>
            <a:pPr marL="742950" lvl="1"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 Develop a long term plan which reflects your values!</a:t>
            </a:r>
          </a:p>
          <a:p>
            <a:pPr marL="742950" lvl="1" indent="-285750">
              <a:buFont typeface="Wingdings" panose="05000000000000000000" pitchFamily="2" charset="2"/>
              <a:buChar char="§"/>
            </a:pPr>
            <a:endParaRPr lang="en-US" sz="1600" dirty="0"/>
          </a:p>
        </p:txBody>
      </p:sp>
      <p:grpSp>
        <p:nvGrpSpPr>
          <p:cNvPr id="8" name="Group 7"/>
          <p:cNvGrpSpPr/>
          <p:nvPr/>
        </p:nvGrpSpPr>
        <p:grpSpPr>
          <a:xfrm>
            <a:off x="1676399" y="309894"/>
            <a:ext cx="5997054" cy="461665"/>
            <a:chOff x="5004748"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04748" y="3937353"/>
              <a:ext cx="4381010" cy="396261"/>
            </a:xfrm>
            <a:prstGeom prst="rect">
              <a:avLst/>
            </a:prstGeom>
            <a:noFill/>
          </p:spPr>
          <p:txBody>
            <a:bodyPr wrap="square" rtlCol="0">
              <a:spAutoFit/>
            </a:bodyPr>
            <a:lstStyle/>
            <a:p>
              <a:pPr algn="ctr"/>
              <a:r>
                <a:rPr lang="en-US" sz="2400" dirty="0"/>
                <a:t>Live with Less – Pay Yourself First</a:t>
              </a:r>
            </a:p>
          </p:txBody>
        </p:sp>
      </p:grpSp>
    </p:spTree>
    <p:extLst>
      <p:ext uri="{BB962C8B-B14F-4D97-AF65-F5344CB8AC3E}">
        <p14:creationId xmlns:p14="http://schemas.microsoft.com/office/powerpoint/2010/main" val="1724829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1028343"/>
            <a:ext cx="7429500" cy="4801314"/>
          </a:xfrm>
          <a:prstGeom prst="rect">
            <a:avLst/>
          </a:prstGeom>
          <a:noFill/>
        </p:spPr>
        <p:txBody>
          <a:bodyPr wrap="square" rtlCol="0">
            <a:spAutoFit/>
          </a:bodyPr>
          <a:lstStyle/>
          <a:p>
            <a:endParaRPr lang="en-US" dirty="0"/>
          </a:p>
          <a:p>
            <a:pPr marL="285750" indent="-285750">
              <a:buFont typeface="Wingdings" panose="05000000000000000000" pitchFamily="2" charset="2"/>
              <a:buChar char="Ø"/>
            </a:pPr>
            <a:r>
              <a:rPr lang="en-US" dirty="0"/>
              <a:t> Determine what is important to you and prioritize/ determine tradeoffs</a:t>
            </a:r>
          </a:p>
          <a:p>
            <a:pPr marL="285750" indent="-285750">
              <a:buFont typeface="Wingdings" panose="05000000000000000000" pitchFamily="2" charset="2"/>
              <a:buChar char="Ø"/>
            </a:pPr>
            <a:endParaRPr lang="en-US" dirty="0"/>
          </a:p>
          <a:p>
            <a:pPr marL="742950" lvl="1" indent="-285750">
              <a:buFont typeface="Wingdings" panose="05000000000000000000" pitchFamily="2" charset="2"/>
              <a:buChar char="§"/>
            </a:pPr>
            <a:r>
              <a:rPr lang="en-US" dirty="0"/>
              <a:t>Want a Starbucks latte and muffin, vs coffee and cereal</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Mass transit versus owning a car</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Nicer phone or taking a trip</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Live alone or with room mates, or at home</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Go to school nights versus full time</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Obtain a professional designation (CFA) versus a graduate degree (MBA)</a:t>
            </a:r>
          </a:p>
          <a:p>
            <a:pPr>
              <a:buFont typeface="Arial" pitchFamily="34" charset="0"/>
              <a:buChar char="•"/>
            </a:pPr>
            <a:endParaRPr lang="en-US" dirty="0"/>
          </a:p>
        </p:txBody>
      </p:sp>
      <p:grpSp>
        <p:nvGrpSpPr>
          <p:cNvPr id="6" name="Group 5"/>
          <p:cNvGrpSpPr/>
          <p:nvPr/>
        </p:nvGrpSpPr>
        <p:grpSpPr>
          <a:xfrm>
            <a:off x="1143000" y="244327"/>
            <a:ext cx="5997054" cy="461665"/>
            <a:chOff x="4598470" y="3937353"/>
            <a:chExt cx="4381010" cy="396261"/>
          </a:xfrm>
        </p:grpSpPr>
        <p:sp>
          <p:nvSpPr>
            <p:cNvPr id="7" name="L-Shape 6"/>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98470" y="3937353"/>
              <a:ext cx="4381010" cy="396261"/>
            </a:xfrm>
            <a:prstGeom prst="rect">
              <a:avLst/>
            </a:prstGeom>
            <a:noFill/>
          </p:spPr>
          <p:txBody>
            <a:bodyPr wrap="square" rtlCol="0">
              <a:spAutoFit/>
            </a:bodyPr>
            <a:lstStyle/>
            <a:p>
              <a:pPr algn="ctr"/>
              <a:r>
                <a:rPr lang="en-US" sz="2400" dirty="0"/>
                <a:t>Live with Less – Spending</a:t>
              </a:r>
            </a:p>
          </p:txBody>
        </p:sp>
      </p:grpSp>
      <p:pic>
        <p:nvPicPr>
          <p:cNvPr id="2" name="choices">
            <a:hlinkClick r:id="" action="ppaction://media"/>
            <a:extLst>
              <a:ext uri="{FF2B5EF4-FFF2-40B4-BE49-F238E27FC236}">
                <a16:creationId xmlns:a16="http://schemas.microsoft.com/office/drawing/2014/main" id="{38EC266E-4036-48A3-BB07-7167269B0F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5562600"/>
            <a:ext cx="406400" cy="406400"/>
          </a:xfrm>
          <a:prstGeom prst="rect">
            <a:avLst/>
          </a:prstGeom>
        </p:spPr>
      </p:pic>
    </p:spTree>
    <p:extLst>
      <p:ext uri="{BB962C8B-B14F-4D97-AF65-F5344CB8AC3E}">
        <p14:creationId xmlns:p14="http://schemas.microsoft.com/office/powerpoint/2010/main" val="272586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01739" y="5010150"/>
            <a:ext cx="5567530" cy="1477328"/>
          </a:xfrm>
          <a:prstGeom prst="rect">
            <a:avLst/>
          </a:prstGeom>
          <a:noFill/>
        </p:spPr>
        <p:txBody>
          <a:bodyPr wrap="square" rtlCol="0">
            <a:spAutoFit/>
          </a:bodyPr>
          <a:lstStyle/>
          <a:p>
            <a:endParaRPr lang="en-US" dirty="0"/>
          </a:p>
          <a:p>
            <a:r>
              <a:rPr lang="en-US" dirty="0"/>
              <a:t>Play from 1:02 through 3:15 to get tips on controlling your spending!</a:t>
            </a:r>
          </a:p>
          <a:p>
            <a:r>
              <a:rPr lang="en-US" dirty="0"/>
              <a:t>	</a:t>
            </a:r>
          </a:p>
          <a:p>
            <a:endParaRPr lang="en-US" dirty="0"/>
          </a:p>
        </p:txBody>
      </p:sp>
      <p:grpSp>
        <p:nvGrpSpPr>
          <p:cNvPr id="8" name="Group 7"/>
          <p:cNvGrpSpPr/>
          <p:nvPr/>
        </p:nvGrpSpPr>
        <p:grpSpPr>
          <a:xfrm>
            <a:off x="1066800" y="244327"/>
            <a:ext cx="5997054" cy="461665"/>
            <a:chOff x="4542803"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42803" y="3937353"/>
              <a:ext cx="4381010" cy="396261"/>
            </a:xfrm>
            <a:prstGeom prst="rect">
              <a:avLst/>
            </a:prstGeom>
            <a:noFill/>
          </p:spPr>
          <p:txBody>
            <a:bodyPr wrap="square" rtlCol="0">
              <a:spAutoFit/>
            </a:bodyPr>
            <a:lstStyle/>
            <a:p>
              <a:pPr algn="ctr"/>
              <a:r>
                <a:rPr lang="en-US" sz="2400" dirty="0"/>
                <a:t>Live with Less – Spending</a:t>
              </a:r>
            </a:p>
          </p:txBody>
        </p:sp>
      </p:grpSp>
      <p:pic>
        <p:nvPicPr>
          <p:cNvPr id="2" name="Online Media 1" title="Spending (Live with Less)">
            <a:hlinkClick r:id="" action="ppaction://media"/>
            <a:extLst>
              <a:ext uri="{FF2B5EF4-FFF2-40B4-BE49-F238E27FC236}">
                <a16:creationId xmlns:a16="http://schemas.microsoft.com/office/drawing/2014/main" id="{A37FEBBB-25B8-4831-9D3E-73325BC1EEB2}"/>
              </a:ext>
            </a:extLst>
          </p:cNvPr>
          <p:cNvPicPr>
            <a:picLocks noRot="1" noChangeAspect="1"/>
          </p:cNvPicPr>
          <p:nvPr>
            <a:videoFile r:link="rId1"/>
          </p:nvPr>
        </p:nvPicPr>
        <p:blipFill>
          <a:blip r:embed="rId4"/>
          <a:stretch>
            <a:fillRect/>
          </a:stretch>
        </p:blipFill>
        <p:spPr>
          <a:xfrm>
            <a:off x="1859908" y="1600200"/>
            <a:ext cx="6096000" cy="3429000"/>
          </a:xfrm>
          <a:prstGeom prst="rect">
            <a:avLst/>
          </a:prstGeom>
        </p:spPr>
      </p:pic>
    </p:spTree>
    <p:extLst>
      <p:ext uri="{BB962C8B-B14F-4D97-AF65-F5344CB8AC3E}">
        <p14:creationId xmlns:p14="http://schemas.microsoft.com/office/powerpoint/2010/main" val="43479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9548" y="2209800"/>
            <a:ext cx="6477000" cy="3293209"/>
          </a:xfrm>
          <a:prstGeom prst="rect">
            <a:avLst/>
          </a:prstGeom>
        </p:spPr>
        <p:txBody>
          <a:bodyPr wrap="square">
            <a:spAutoFit/>
          </a:bodyPr>
          <a:lstStyle/>
          <a:p>
            <a:pPr marL="285750" indent="-285750">
              <a:buFont typeface="Wingdings" panose="05000000000000000000" pitchFamily="2" charset="2"/>
              <a:buChar char="Ø"/>
            </a:pPr>
            <a:r>
              <a:rPr lang="en-US" sz="1600" dirty="0"/>
              <a:t>Spending needs to match your priorities - Pay in cash for a month</a:t>
            </a:r>
          </a:p>
          <a:p>
            <a:pPr marL="285750" indent="-285750">
              <a:buFont typeface="Wingdings" panose="05000000000000000000" pitchFamily="2" charset="2"/>
              <a:buChar char="Ø"/>
            </a:pPr>
            <a:endParaRPr lang="en-US" sz="1600" dirty="0"/>
          </a:p>
          <a:p>
            <a:pPr marL="742950" lvl="1" indent="-285750">
              <a:buFont typeface="Wingdings" panose="05000000000000000000" pitchFamily="2" charset="2"/>
              <a:buChar char="§"/>
            </a:pPr>
            <a:r>
              <a:rPr lang="en-US" sz="1600" dirty="0"/>
              <a:t>Establish envelopes for each bill, pay biggest bills and your needs first</a:t>
            </a:r>
          </a:p>
          <a:p>
            <a:pPr marL="742950" lvl="1" indent="-285750">
              <a:buFont typeface="Wingdings" panose="05000000000000000000" pitchFamily="2" charset="2"/>
              <a:buChar char="§"/>
            </a:pPr>
            <a:endParaRPr lang="en-US" sz="1600" dirty="0"/>
          </a:p>
          <a:p>
            <a:pPr marL="742950" lvl="1" indent="-285750">
              <a:buFont typeface="Wingdings" panose="05000000000000000000" pitchFamily="2" charset="2"/>
              <a:buChar char="§"/>
            </a:pPr>
            <a:r>
              <a:rPr lang="en-US" sz="1600" dirty="0"/>
              <a:t>Every reach into your pocket will cause you to evaluate the decision</a:t>
            </a:r>
          </a:p>
          <a:p>
            <a:pPr marL="742950" lvl="1" indent="-285750">
              <a:buFont typeface="Wingdings" panose="05000000000000000000" pitchFamily="2" charset="2"/>
              <a:buChar char="§"/>
            </a:pPr>
            <a:endParaRPr lang="en-US" sz="1600" dirty="0"/>
          </a:p>
          <a:p>
            <a:pPr marL="742950" lvl="1" indent="-285750">
              <a:buFont typeface="Wingdings" panose="05000000000000000000" pitchFamily="2" charset="2"/>
              <a:buChar char="§"/>
            </a:pPr>
            <a:r>
              <a:rPr lang="en-US" sz="1600" dirty="0"/>
              <a:t>Credit cards make spending easy, avoid making impulse purchases</a:t>
            </a:r>
          </a:p>
          <a:p>
            <a:pPr marL="742950" lvl="1" indent="-285750">
              <a:buFont typeface="Wingdings" panose="05000000000000000000" pitchFamily="2" charset="2"/>
              <a:buChar char="§"/>
            </a:pPr>
            <a:endParaRPr lang="en-US" sz="1600" dirty="0"/>
          </a:p>
          <a:p>
            <a:pPr marL="742950" lvl="1" indent="-285750">
              <a:buFont typeface="Wingdings" panose="05000000000000000000" pitchFamily="2" charset="2"/>
              <a:buChar char="§"/>
            </a:pPr>
            <a:r>
              <a:rPr lang="en-US" sz="1600" dirty="0"/>
              <a:t>See how small items add up when you use cash!</a:t>
            </a:r>
          </a:p>
        </p:txBody>
      </p:sp>
      <p:sp>
        <p:nvSpPr>
          <p:cNvPr id="10" name="Rounded Rectangle 9"/>
          <p:cNvSpPr/>
          <p:nvPr/>
        </p:nvSpPr>
        <p:spPr>
          <a:xfrm>
            <a:off x="1909620" y="1143000"/>
            <a:ext cx="6172200" cy="838655"/>
          </a:xfrm>
          <a:prstGeom prst="roundRect">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u="sng" dirty="0"/>
              <a:t>Adjust</a:t>
            </a:r>
            <a:r>
              <a:rPr lang="en-US" sz="2200" b="1" dirty="0"/>
              <a:t>: Monitor Outcomes and Analyze Variances</a:t>
            </a:r>
          </a:p>
        </p:txBody>
      </p:sp>
      <p:grpSp>
        <p:nvGrpSpPr>
          <p:cNvPr id="11" name="Group 10"/>
          <p:cNvGrpSpPr/>
          <p:nvPr/>
        </p:nvGrpSpPr>
        <p:grpSpPr>
          <a:xfrm>
            <a:off x="925033" y="239233"/>
            <a:ext cx="5997054" cy="461665"/>
            <a:chOff x="4439239" y="3932981"/>
            <a:chExt cx="4381010" cy="396261"/>
          </a:xfrm>
        </p:grpSpPr>
        <p:sp>
          <p:nvSpPr>
            <p:cNvPr id="12" name="L-Shape 11"/>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39239" y="3932981"/>
              <a:ext cx="4381010" cy="396261"/>
            </a:xfrm>
            <a:prstGeom prst="rect">
              <a:avLst/>
            </a:prstGeom>
            <a:noFill/>
          </p:spPr>
          <p:txBody>
            <a:bodyPr wrap="square" rtlCol="0">
              <a:spAutoFit/>
            </a:bodyPr>
            <a:lstStyle/>
            <a:p>
              <a:pPr algn="ctr"/>
              <a:r>
                <a:rPr lang="en-US" sz="2400" dirty="0"/>
                <a:t>Live with Less – Spending</a:t>
              </a:r>
            </a:p>
          </p:txBody>
        </p:sp>
      </p:grpSp>
    </p:spTree>
    <p:extLst>
      <p:ext uri="{BB962C8B-B14F-4D97-AF65-F5344CB8AC3E}">
        <p14:creationId xmlns:p14="http://schemas.microsoft.com/office/powerpoint/2010/main" val="613031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9867" y="1524000"/>
            <a:ext cx="7073900" cy="3631763"/>
          </a:xfrm>
          <a:prstGeom prst="rect">
            <a:avLst/>
          </a:prstGeom>
          <a:noFill/>
        </p:spPr>
        <p:txBody>
          <a:bodyPr wrap="square" rtlCol="0">
            <a:spAutoFit/>
          </a:bodyPr>
          <a:lstStyle/>
          <a:p>
            <a:pPr marL="285750" indent="-285750">
              <a:buFont typeface="Wingdings" panose="05000000000000000000" pitchFamily="2" charset="2"/>
              <a:buChar char="Ø"/>
            </a:pPr>
            <a:r>
              <a:rPr lang="en-US" dirty="0"/>
              <a:t>Avoid bulk discount stores </a:t>
            </a:r>
          </a:p>
          <a:p>
            <a:pPr marL="742950" lvl="1"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Make breakfast at home, bring your lunch </a:t>
            </a:r>
          </a:p>
          <a:p>
            <a:pPr lvl="1"/>
            <a:endParaRPr lang="en-US" dirty="0"/>
          </a:p>
          <a:p>
            <a:pPr marL="285750" indent="-285750">
              <a:buFont typeface="Wingdings" panose="05000000000000000000" pitchFamily="2" charset="2"/>
              <a:buChar char="Ø"/>
            </a:pPr>
            <a:r>
              <a:rPr lang="en-US" dirty="0"/>
              <a:t>Make credit the exception, not the rule</a:t>
            </a:r>
          </a:p>
          <a:p>
            <a:pPr marL="742950" lvl="1"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Tools: apps can be useful, but beware of fees &amp; understand what personal information you are giving away </a:t>
            </a:r>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r>
              <a:rPr lang="en-US" dirty="0"/>
              <a:t>It is easy to spend more each month when using apps and not  keeping track of actual spending</a:t>
            </a:r>
          </a:p>
          <a:p>
            <a:pPr lvl="1"/>
            <a:endParaRPr lang="en-US" sz="1600" dirty="0"/>
          </a:p>
          <a:p>
            <a:pPr lvl="1">
              <a:buFont typeface="Arial" pitchFamily="34" charset="0"/>
              <a:buChar char="•"/>
            </a:pPr>
            <a:endParaRPr lang="en-US" sz="1600" dirty="0"/>
          </a:p>
        </p:txBody>
      </p:sp>
      <p:grpSp>
        <p:nvGrpSpPr>
          <p:cNvPr id="6" name="Group 5"/>
          <p:cNvGrpSpPr/>
          <p:nvPr/>
        </p:nvGrpSpPr>
        <p:grpSpPr>
          <a:xfrm>
            <a:off x="577413" y="239233"/>
            <a:ext cx="5997054" cy="461665"/>
            <a:chOff x="4185294" y="3932981"/>
            <a:chExt cx="4381010" cy="396261"/>
          </a:xfrm>
        </p:grpSpPr>
        <p:sp>
          <p:nvSpPr>
            <p:cNvPr id="7" name="L-Shape 6"/>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85294" y="3932981"/>
              <a:ext cx="4381010" cy="396261"/>
            </a:xfrm>
            <a:prstGeom prst="rect">
              <a:avLst/>
            </a:prstGeom>
            <a:noFill/>
          </p:spPr>
          <p:txBody>
            <a:bodyPr wrap="square" rtlCol="0">
              <a:spAutoFit/>
            </a:bodyPr>
            <a:lstStyle/>
            <a:p>
              <a:pPr algn="ctr"/>
              <a:r>
                <a:rPr lang="en-US" sz="2400" dirty="0"/>
                <a:t>Live with Less – Tips</a:t>
              </a:r>
            </a:p>
          </p:txBody>
        </p:sp>
      </p:grpSp>
      <p:pic>
        <p:nvPicPr>
          <p:cNvPr id="2" name="lwl summary">
            <a:hlinkClick r:id="" action="ppaction://media"/>
            <a:extLst>
              <a:ext uri="{FF2B5EF4-FFF2-40B4-BE49-F238E27FC236}">
                <a16:creationId xmlns:a16="http://schemas.microsoft.com/office/drawing/2014/main" id="{1EE1DFF3-5B7F-4E37-86AE-06A67FFE2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5800" y="4927600"/>
            <a:ext cx="406400" cy="406400"/>
          </a:xfrm>
          <a:prstGeom prst="rect">
            <a:avLst/>
          </a:prstGeom>
        </p:spPr>
      </p:pic>
    </p:spTree>
    <p:extLst>
      <p:ext uri="{BB962C8B-B14F-4D97-AF65-F5344CB8AC3E}">
        <p14:creationId xmlns:p14="http://schemas.microsoft.com/office/powerpoint/2010/main" val="428413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493494295"/>
              </p:ext>
            </p:extLst>
          </p:nvPr>
        </p:nvGraphicFramePr>
        <p:xfrm>
          <a:off x="1524000" y="1447800"/>
          <a:ext cx="71628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5" name="Group 14"/>
          <p:cNvGrpSpPr/>
          <p:nvPr/>
        </p:nvGrpSpPr>
        <p:grpSpPr>
          <a:xfrm>
            <a:off x="118732" y="238383"/>
            <a:ext cx="5997054" cy="461665"/>
            <a:chOff x="3850214" y="3932252"/>
            <a:chExt cx="4381010" cy="396261"/>
          </a:xfrm>
        </p:grpSpPr>
        <p:sp>
          <p:nvSpPr>
            <p:cNvPr id="16" name="L-Shape 15"/>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50214" y="3932252"/>
              <a:ext cx="4381010" cy="396261"/>
            </a:xfrm>
            <a:prstGeom prst="rect">
              <a:avLst/>
            </a:prstGeom>
            <a:noFill/>
          </p:spPr>
          <p:txBody>
            <a:bodyPr wrap="square" rtlCol="0">
              <a:spAutoFit/>
            </a:bodyPr>
            <a:lstStyle/>
            <a:p>
              <a:pPr algn="ctr"/>
              <a:r>
                <a:rPr lang="en-US" sz="2400" dirty="0"/>
                <a:t>Manage Risk</a:t>
              </a:r>
            </a:p>
          </p:txBody>
        </p:sp>
      </p:grpSp>
      <p:pic>
        <p:nvPicPr>
          <p:cNvPr id="2" name="protect">
            <a:hlinkClick r:id="" action="ppaction://media"/>
            <a:extLst>
              <a:ext uri="{FF2B5EF4-FFF2-40B4-BE49-F238E27FC236}">
                <a16:creationId xmlns:a16="http://schemas.microsoft.com/office/drawing/2014/main" id="{96FF7A42-7EA6-47A3-8FE0-BD04756192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02200" y="5105400"/>
            <a:ext cx="406400" cy="406400"/>
          </a:xfrm>
          <a:prstGeom prst="rect">
            <a:avLst/>
          </a:prstGeom>
        </p:spPr>
      </p:pic>
    </p:spTree>
    <p:extLst>
      <p:ext uri="{BB962C8B-B14F-4D97-AF65-F5344CB8AC3E}">
        <p14:creationId xmlns:p14="http://schemas.microsoft.com/office/powerpoint/2010/main" val="336685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Shape 7"/>
          <p:cNvSpPr/>
          <p:nvPr/>
        </p:nvSpPr>
        <p:spPr>
          <a:xfrm rot="16200000">
            <a:off x="1686726" y="352270"/>
            <a:ext cx="148070" cy="200647"/>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60437" y="221760"/>
            <a:ext cx="4800600" cy="461665"/>
          </a:xfrm>
          <a:prstGeom prst="rect">
            <a:avLst/>
          </a:prstGeom>
          <a:noFill/>
        </p:spPr>
        <p:txBody>
          <a:bodyPr wrap="square" rtlCol="0">
            <a:spAutoFit/>
          </a:bodyPr>
          <a:lstStyle/>
          <a:p>
            <a:pPr algn="ctr"/>
            <a:r>
              <a:rPr lang="en-US" sz="2400" dirty="0"/>
              <a:t>Manage Risks – Avoid Fraud</a:t>
            </a:r>
          </a:p>
        </p:txBody>
      </p:sp>
      <p:pic>
        <p:nvPicPr>
          <p:cNvPr id="2" name="Picture 1"/>
          <p:cNvPicPr>
            <a:picLocks noChangeAspect="1"/>
          </p:cNvPicPr>
          <p:nvPr/>
        </p:nvPicPr>
        <p:blipFill>
          <a:blip r:embed="rId2"/>
          <a:stretch>
            <a:fillRect/>
          </a:stretch>
        </p:blipFill>
        <p:spPr>
          <a:xfrm>
            <a:off x="1676359" y="1066800"/>
            <a:ext cx="6566089" cy="4924567"/>
          </a:xfrm>
          <a:prstGeom prst="rect">
            <a:avLst/>
          </a:prstGeom>
        </p:spPr>
      </p:pic>
    </p:spTree>
    <p:extLst>
      <p:ext uri="{BB962C8B-B14F-4D97-AF65-F5344CB8AC3E}">
        <p14:creationId xmlns:p14="http://schemas.microsoft.com/office/powerpoint/2010/main" val="4126272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09800" y="4714964"/>
            <a:ext cx="5567530" cy="1200329"/>
          </a:xfrm>
          <a:prstGeom prst="rect">
            <a:avLst/>
          </a:prstGeom>
          <a:noFill/>
        </p:spPr>
        <p:txBody>
          <a:bodyPr wrap="square" rtlCol="0">
            <a:spAutoFit/>
          </a:bodyPr>
          <a:lstStyle/>
          <a:p>
            <a:endParaRPr lang="en-US" dirty="0"/>
          </a:p>
          <a:p>
            <a:r>
              <a:rPr lang="en-US" dirty="0"/>
              <a:t>Play :45 through 3:15 for tips on Avoiding Fraud</a:t>
            </a:r>
          </a:p>
          <a:p>
            <a:r>
              <a:rPr lang="en-US" dirty="0"/>
              <a:t>	</a:t>
            </a:r>
          </a:p>
          <a:p>
            <a:endParaRPr lang="en-US" dirty="0"/>
          </a:p>
        </p:txBody>
      </p:sp>
      <p:grpSp>
        <p:nvGrpSpPr>
          <p:cNvPr id="8" name="Group 7"/>
          <p:cNvGrpSpPr/>
          <p:nvPr/>
        </p:nvGrpSpPr>
        <p:grpSpPr>
          <a:xfrm>
            <a:off x="762000" y="244327"/>
            <a:ext cx="5997054" cy="461665"/>
            <a:chOff x="4320138"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320138" y="3937353"/>
              <a:ext cx="4381010" cy="396261"/>
            </a:xfrm>
            <a:prstGeom prst="rect">
              <a:avLst/>
            </a:prstGeom>
            <a:noFill/>
          </p:spPr>
          <p:txBody>
            <a:bodyPr wrap="square" rtlCol="0">
              <a:spAutoFit/>
            </a:bodyPr>
            <a:lstStyle/>
            <a:p>
              <a:pPr algn="ctr"/>
              <a:r>
                <a:rPr lang="en-US" sz="2400" dirty="0"/>
                <a:t>Manage Risk – Fraud</a:t>
              </a:r>
            </a:p>
          </p:txBody>
        </p:sp>
      </p:grpSp>
      <p:pic>
        <p:nvPicPr>
          <p:cNvPr id="2" name="Online Media 1" title="Avoid Fraud (Manage Risk)">
            <a:hlinkClick r:id="" action="ppaction://media"/>
            <a:extLst>
              <a:ext uri="{FF2B5EF4-FFF2-40B4-BE49-F238E27FC236}">
                <a16:creationId xmlns:a16="http://schemas.microsoft.com/office/drawing/2014/main" id="{49E8BFC0-AD79-4072-AF2D-3AF1F70DFE82}"/>
              </a:ext>
            </a:extLst>
          </p:cNvPr>
          <p:cNvPicPr>
            <a:picLocks noRot="1" noChangeAspect="1"/>
          </p:cNvPicPr>
          <p:nvPr>
            <a:videoFile r:link="rId1"/>
          </p:nvPr>
        </p:nvPicPr>
        <p:blipFill>
          <a:blip r:embed="rId4"/>
          <a:stretch>
            <a:fillRect/>
          </a:stretch>
        </p:blipFill>
        <p:spPr>
          <a:xfrm>
            <a:off x="1869433" y="1285964"/>
            <a:ext cx="6096000" cy="3429000"/>
          </a:xfrm>
          <a:prstGeom prst="rect">
            <a:avLst/>
          </a:prstGeom>
        </p:spPr>
      </p:pic>
    </p:spTree>
    <p:extLst>
      <p:ext uri="{BB962C8B-B14F-4D97-AF65-F5344CB8AC3E}">
        <p14:creationId xmlns:p14="http://schemas.microsoft.com/office/powerpoint/2010/main" val="382026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660437" y="185893"/>
            <a:ext cx="2821011" cy="533400"/>
            <a:chOff x="1181097" y="3903659"/>
            <a:chExt cx="1607035" cy="461665"/>
          </a:xfrm>
        </p:grpSpPr>
        <p:sp>
          <p:nvSpPr>
            <p:cNvPr id="16" name="L-Shape 15"/>
            <p:cNvSpPr/>
            <p:nvPr/>
          </p:nvSpPr>
          <p:spPr>
            <a:xfrm rot="16200000">
              <a:off x="1174170" y="4077341"/>
              <a:ext cx="128157" cy="11430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81097" y="3903659"/>
              <a:ext cx="1607035" cy="461665"/>
            </a:xfrm>
            <a:prstGeom prst="rect">
              <a:avLst/>
            </a:prstGeom>
            <a:noFill/>
          </p:spPr>
          <p:txBody>
            <a:bodyPr wrap="square" rtlCol="0">
              <a:spAutoFit/>
            </a:bodyPr>
            <a:lstStyle/>
            <a:p>
              <a:pPr algn="ctr"/>
              <a:r>
                <a:rPr lang="en-US" sz="2400" dirty="0"/>
                <a:t>Manage Risks</a:t>
              </a:r>
            </a:p>
          </p:txBody>
        </p:sp>
      </p:grpSp>
      <p:sp>
        <p:nvSpPr>
          <p:cNvPr id="3" name="TextBox 2"/>
          <p:cNvSpPr txBox="1"/>
          <p:nvPr/>
        </p:nvSpPr>
        <p:spPr>
          <a:xfrm>
            <a:off x="1660437" y="1600200"/>
            <a:ext cx="6987736" cy="3447098"/>
          </a:xfrm>
          <a:prstGeom prst="rect">
            <a:avLst/>
          </a:prstGeom>
          <a:noFill/>
        </p:spPr>
        <p:txBody>
          <a:bodyPr wrap="square" rtlCol="0">
            <a:spAutoFit/>
          </a:bodyPr>
          <a:lstStyle/>
          <a:p>
            <a:pPr marL="285750" indent="-285750" algn="just">
              <a:buClr>
                <a:srgbClr val="C20EB9"/>
              </a:buClr>
              <a:buSzPct val="115000"/>
              <a:buFont typeface="Arial" panose="020B0604020202020204" pitchFamily="34" charset="0"/>
              <a:buChar char="•"/>
            </a:pPr>
            <a:r>
              <a:rPr lang="en-US" dirty="0">
                <a:solidFill>
                  <a:prstClr val="black"/>
                </a:solidFill>
              </a:rPr>
              <a:t>Why should you be concerned about fraud?</a:t>
            </a:r>
          </a:p>
          <a:p>
            <a:pPr marL="285750" indent="-285750" algn="just">
              <a:buClr>
                <a:srgbClr val="C20EB9"/>
              </a:buClr>
              <a:buSzPct val="115000"/>
              <a:buFont typeface="Arial" panose="020B0604020202020204" pitchFamily="34" charset="0"/>
              <a:buChar char="•"/>
            </a:pPr>
            <a:endParaRPr lang="en-US"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Online fraud is rising and so is the size of the damage</a:t>
            </a:r>
          </a:p>
          <a:p>
            <a:pPr marL="742950" lvl="1"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Chips in credit cards have limited unlawful use but this switched the location of crimes to the internet</a:t>
            </a:r>
          </a:p>
          <a:p>
            <a:pPr marL="742950" lvl="1"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If a thief steals your identity and begins racking up debt, it could take months, or years, to reverse the damage – better to protect yourself from it happening in the first place</a:t>
            </a:r>
          </a:p>
          <a:p>
            <a:pPr marL="742950" lvl="1" indent="-285750" algn="just">
              <a:buClr>
                <a:srgbClr val="C20EB9"/>
              </a:buClr>
              <a:buSzPct val="115000"/>
              <a:buFont typeface="Arial" panose="020B0604020202020204" pitchFamily="34" charset="0"/>
              <a:buChar char="•"/>
            </a:pPr>
            <a:endParaRPr lang="en-US"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p:txBody>
      </p:sp>
      <p:pic>
        <p:nvPicPr>
          <p:cNvPr id="2" name="fraud field">
            <a:hlinkClick r:id="" action="ppaction://media"/>
            <a:extLst>
              <a:ext uri="{FF2B5EF4-FFF2-40B4-BE49-F238E27FC236}">
                <a16:creationId xmlns:a16="http://schemas.microsoft.com/office/drawing/2014/main" id="{D69F81EA-09A2-4D0E-AE27-2B8B53DDA1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0" y="4612323"/>
            <a:ext cx="406400" cy="406400"/>
          </a:xfrm>
          <a:prstGeom prst="rect">
            <a:avLst/>
          </a:prstGeom>
        </p:spPr>
      </p:pic>
    </p:spTree>
    <p:extLst>
      <p:ext uri="{BB962C8B-B14F-4D97-AF65-F5344CB8AC3E}">
        <p14:creationId xmlns:p14="http://schemas.microsoft.com/office/powerpoint/2010/main" val="270996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660437" y="225215"/>
            <a:ext cx="2821011" cy="533400"/>
            <a:chOff x="1181097" y="3937693"/>
            <a:chExt cx="1607035" cy="461665"/>
          </a:xfrm>
        </p:grpSpPr>
        <p:sp>
          <p:nvSpPr>
            <p:cNvPr id="16" name="L-Shape 15"/>
            <p:cNvSpPr/>
            <p:nvPr/>
          </p:nvSpPr>
          <p:spPr>
            <a:xfrm rot="16200000">
              <a:off x="1174170" y="4077341"/>
              <a:ext cx="128157" cy="11430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81097" y="3937693"/>
              <a:ext cx="1607035" cy="461665"/>
            </a:xfrm>
            <a:prstGeom prst="rect">
              <a:avLst/>
            </a:prstGeom>
            <a:noFill/>
          </p:spPr>
          <p:txBody>
            <a:bodyPr wrap="square" rtlCol="0">
              <a:spAutoFit/>
            </a:bodyPr>
            <a:lstStyle/>
            <a:p>
              <a:pPr algn="ctr"/>
              <a:r>
                <a:rPr lang="en-US" sz="2400" dirty="0"/>
                <a:t>Manage Risks</a:t>
              </a:r>
            </a:p>
          </p:txBody>
        </p:sp>
      </p:grpSp>
      <p:sp>
        <p:nvSpPr>
          <p:cNvPr id="3" name="TextBox 2"/>
          <p:cNvSpPr txBox="1"/>
          <p:nvPr/>
        </p:nvSpPr>
        <p:spPr>
          <a:xfrm>
            <a:off x="1760761" y="1447800"/>
            <a:ext cx="6987736" cy="4185761"/>
          </a:xfrm>
          <a:prstGeom prst="rect">
            <a:avLst/>
          </a:prstGeom>
          <a:noFill/>
        </p:spPr>
        <p:txBody>
          <a:bodyPr wrap="square" rtlCol="0">
            <a:spAutoFit/>
          </a:bodyPr>
          <a:lstStyle/>
          <a:p>
            <a:pPr marL="742950" lvl="1" indent="-285750" algn="just">
              <a:buClr>
                <a:srgbClr val="C20EB9"/>
              </a:buClr>
              <a:buSzPct val="115000"/>
              <a:buFont typeface="Arial" panose="020B0604020202020204" pitchFamily="34" charset="0"/>
              <a:buChar char="•"/>
            </a:pPr>
            <a:endParaRPr lang="en-US" dirty="0">
              <a:solidFill>
                <a:prstClr val="black"/>
              </a:solidFill>
            </a:endParaRPr>
          </a:p>
          <a:p>
            <a:pPr marL="285750" indent="-285750" algn="just">
              <a:buClr>
                <a:srgbClr val="C20EB9"/>
              </a:buClr>
              <a:buSzPct val="115000"/>
              <a:buFont typeface="Arial" panose="020B0604020202020204" pitchFamily="34" charset="0"/>
              <a:buChar char="•"/>
            </a:pPr>
            <a:r>
              <a:rPr lang="en-US" dirty="0">
                <a:solidFill>
                  <a:prstClr val="black"/>
                </a:solidFill>
              </a:rPr>
              <a:t>You expose yourself to fraud every time you:</a:t>
            </a:r>
          </a:p>
          <a:p>
            <a:pPr marL="285750" indent="-285750" algn="just">
              <a:buClr>
                <a:srgbClr val="C20EB9"/>
              </a:buClr>
              <a:buSzPct val="115000"/>
              <a:buFont typeface="Arial" panose="020B0604020202020204" pitchFamily="34" charset="0"/>
              <a:buChar char="•"/>
            </a:pPr>
            <a:endParaRPr lang="en-US"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Give out your Social Security number</a:t>
            </a:r>
          </a:p>
          <a:p>
            <a:pPr marL="742950" lvl="1"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Fail to check your bank account on a regular basis</a:t>
            </a:r>
          </a:p>
          <a:p>
            <a:pPr marL="742950" lvl="1"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Enter payment information on unverified websites</a:t>
            </a:r>
          </a:p>
          <a:p>
            <a:pPr marL="742950" lvl="1"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Click on links in an email from someone you don’t know</a:t>
            </a:r>
          </a:p>
          <a:p>
            <a:pPr marL="742950" lvl="1"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Fail to freeze and monitor your credit reports</a:t>
            </a:r>
          </a:p>
          <a:p>
            <a:pPr marL="1200150" lvl="2" indent="-285750" algn="just">
              <a:buClr>
                <a:srgbClr val="C20EB9"/>
              </a:buClr>
              <a:buSzPct val="115000"/>
              <a:buFont typeface="Arial" panose="020B0604020202020204" pitchFamily="34" charset="0"/>
              <a:buChar char="•"/>
            </a:pPr>
            <a:r>
              <a:rPr lang="en-US" sz="1600" dirty="0">
                <a:solidFill>
                  <a:prstClr val="black"/>
                </a:solidFill>
                <a:hlinkClick r:id="rId2"/>
              </a:rPr>
              <a:t>http://clark.com/personal-finance-credit/credit-freeze-and-thaw-guide/</a:t>
            </a: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p:txBody>
      </p:sp>
    </p:spTree>
    <p:extLst>
      <p:ext uri="{BB962C8B-B14F-4D97-AF65-F5344CB8AC3E}">
        <p14:creationId xmlns:p14="http://schemas.microsoft.com/office/powerpoint/2010/main" val="2685063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8532" y="3777916"/>
            <a:ext cx="6987820" cy="1752600"/>
          </a:xfrm>
        </p:spPr>
        <p:txBody>
          <a:bodyPr>
            <a:noAutofit/>
          </a:bodyPr>
          <a:lstStyle/>
          <a:p>
            <a:pPr marL="285750" indent="-285750" algn="l">
              <a:buFont typeface="Arial" panose="020B0604020202020204" pitchFamily="34" charset="0"/>
              <a:buChar char="•"/>
            </a:pPr>
            <a:r>
              <a:rPr lang="en-US" sz="1400" dirty="0">
                <a:solidFill>
                  <a:schemeClr val="tx1"/>
                </a:solidFill>
              </a:rPr>
              <a:t>Our logo is made up of four “corner” pieces (or principles) which we like to think of as pieces of a frame</a:t>
            </a:r>
          </a:p>
          <a:p>
            <a:pPr marL="285750" indent="-285750" algn="l">
              <a:buFont typeface="Arial" panose="020B0604020202020204" pitchFamily="34" charset="0"/>
              <a:buChar char="•"/>
            </a:pPr>
            <a:endParaRPr lang="en-US" sz="1400" dirty="0">
              <a:solidFill>
                <a:schemeClr val="tx1"/>
              </a:solidFill>
            </a:endParaRPr>
          </a:p>
          <a:p>
            <a:pPr marL="285750" indent="-285750" algn="l">
              <a:buFont typeface="Arial" panose="020B0604020202020204" pitchFamily="34" charset="0"/>
              <a:buChar char="•"/>
            </a:pPr>
            <a:r>
              <a:rPr lang="en-US" sz="1400" dirty="0">
                <a:solidFill>
                  <a:schemeClr val="tx1"/>
                </a:solidFill>
              </a:rPr>
              <a:t>Our foundation tries to bring these principles to the community for improved financial well-being</a:t>
            </a:r>
          </a:p>
          <a:p>
            <a:pPr marL="285750" indent="-285750" algn="l">
              <a:buFont typeface="Arial" panose="020B0604020202020204" pitchFamily="34" charset="0"/>
              <a:buChar char="•"/>
            </a:pPr>
            <a:endParaRPr lang="en-US" sz="1400" dirty="0">
              <a:solidFill>
                <a:schemeClr val="tx1"/>
              </a:solidFill>
            </a:endParaRPr>
          </a:p>
          <a:p>
            <a:pPr marL="285750" indent="-285750" algn="l">
              <a:buFont typeface="Arial" panose="020B0604020202020204" pitchFamily="34" charset="0"/>
              <a:buChar char="•"/>
            </a:pPr>
            <a:r>
              <a:rPr lang="en-US" sz="1400" dirty="0">
                <a:solidFill>
                  <a:schemeClr val="tx1"/>
                </a:solidFill>
              </a:rPr>
              <a:t>We are helping individuals establish themselves with a plan for long term financial well-being</a:t>
            </a:r>
          </a:p>
          <a:p>
            <a:pPr marL="285750" indent="-285750" algn="l">
              <a:buFont typeface="Arial" panose="020B0604020202020204" pitchFamily="34" charset="0"/>
              <a:buChar char="•"/>
            </a:pPr>
            <a:endParaRPr lang="en-US" sz="1400" dirty="0">
              <a:solidFill>
                <a:srgbClr val="204BA0"/>
              </a:solidFill>
            </a:endParaRPr>
          </a:p>
        </p:txBody>
      </p:sp>
      <p:sp>
        <p:nvSpPr>
          <p:cNvPr id="21" name="TextBox 20"/>
          <p:cNvSpPr txBox="1"/>
          <p:nvPr/>
        </p:nvSpPr>
        <p:spPr>
          <a:xfrm>
            <a:off x="1568532" y="1693711"/>
            <a:ext cx="2029783" cy="369332"/>
          </a:xfrm>
          <a:prstGeom prst="rect">
            <a:avLst/>
          </a:prstGeom>
          <a:noFill/>
        </p:spPr>
        <p:txBody>
          <a:bodyPr wrap="square" rtlCol="0">
            <a:spAutoFit/>
          </a:bodyPr>
          <a:lstStyle/>
          <a:p>
            <a:pPr algn="ctr"/>
            <a:r>
              <a:rPr lang="en-US" dirty="0"/>
              <a:t>Manage Risks</a:t>
            </a:r>
          </a:p>
        </p:txBody>
      </p:sp>
      <p:sp>
        <p:nvSpPr>
          <p:cNvPr id="23" name="TextBox 22"/>
          <p:cNvSpPr txBox="1"/>
          <p:nvPr/>
        </p:nvSpPr>
        <p:spPr>
          <a:xfrm>
            <a:off x="5976870" y="1721443"/>
            <a:ext cx="2059648" cy="369332"/>
          </a:xfrm>
          <a:prstGeom prst="rect">
            <a:avLst/>
          </a:prstGeom>
          <a:noFill/>
        </p:spPr>
        <p:txBody>
          <a:bodyPr wrap="square" rtlCol="0">
            <a:spAutoFit/>
          </a:bodyPr>
          <a:lstStyle/>
          <a:p>
            <a:pPr algn="ctr"/>
            <a:r>
              <a:rPr lang="en-US" dirty="0"/>
              <a:t>Live with Less</a:t>
            </a:r>
          </a:p>
        </p:txBody>
      </p:sp>
      <p:sp>
        <p:nvSpPr>
          <p:cNvPr id="24" name="TextBox 23"/>
          <p:cNvSpPr txBox="1"/>
          <p:nvPr/>
        </p:nvSpPr>
        <p:spPr>
          <a:xfrm>
            <a:off x="3589367" y="3059499"/>
            <a:ext cx="2540206" cy="369332"/>
          </a:xfrm>
          <a:prstGeom prst="rect">
            <a:avLst/>
          </a:prstGeom>
          <a:noFill/>
        </p:spPr>
        <p:txBody>
          <a:bodyPr wrap="square" rtlCol="0">
            <a:spAutoFit/>
          </a:bodyPr>
          <a:lstStyle/>
          <a:p>
            <a:pPr algn="ctr"/>
            <a:r>
              <a:rPr lang="en-US" dirty="0"/>
              <a:t>Invest for You</a:t>
            </a:r>
          </a:p>
        </p:txBody>
      </p:sp>
      <p:sp>
        <p:nvSpPr>
          <p:cNvPr id="22" name="TextBox 21"/>
          <p:cNvSpPr txBox="1"/>
          <p:nvPr/>
        </p:nvSpPr>
        <p:spPr>
          <a:xfrm>
            <a:off x="3645072" y="472892"/>
            <a:ext cx="2328705" cy="369331"/>
          </a:xfrm>
          <a:prstGeom prst="rect">
            <a:avLst/>
          </a:prstGeom>
          <a:noFill/>
        </p:spPr>
        <p:txBody>
          <a:bodyPr wrap="square" rtlCol="0" anchor="ctr">
            <a:spAutoFit/>
          </a:bodyPr>
          <a:lstStyle/>
          <a:p>
            <a:pPr algn="ctr"/>
            <a:r>
              <a:rPr lang="en-US" dirty="0"/>
              <a:t>Invest in You</a:t>
            </a:r>
          </a:p>
        </p:txBody>
      </p:sp>
      <p:sp>
        <p:nvSpPr>
          <p:cNvPr id="4" name="L-Shape 3"/>
          <p:cNvSpPr/>
          <p:nvPr/>
        </p:nvSpPr>
        <p:spPr>
          <a:xfrm rot="13427300">
            <a:off x="4948162" y="1495775"/>
            <a:ext cx="762000" cy="685800"/>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Shape 4"/>
          <p:cNvSpPr/>
          <p:nvPr/>
        </p:nvSpPr>
        <p:spPr>
          <a:xfrm rot="8027300">
            <a:off x="4399850" y="1022954"/>
            <a:ext cx="762000" cy="685800"/>
          </a:xfrm>
          <a:prstGeom prst="corner">
            <a:avLst/>
          </a:prstGeom>
          <a:solidFill>
            <a:srgbClr val="317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p:cNvSpPr/>
          <p:nvPr/>
        </p:nvSpPr>
        <p:spPr>
          <a:xfrm rot="2627300">
            <a:off x="3929521" y="1562268"/>
            <a:ext cx="762000" cy="68580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p:cNvSpPr/>
          <p:nvPr/>
        </p:nvSpPr>
        <p:spPr>
          <a:xfrm rot="18827300">
            <a:off x="4478470" y="2035700"/>
            <a:ext cx="762000" cy="685800"/>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91747" y="1647544"/>
            <a:ext cx="850169" cy="461665"/>
          </a:xfrm>
          <a:prstGeom prst="rect">
            <a:avLst/>
          </a:prstGeom>
          <a:noFill/>
        </p:spPr>
        <p:txBody>
          <a:bodyPr wrap="none" rtlCol="0">
            <a:spAutoFit/>
          </a:bodyPr>
          <a:lstStyle/>
          <a:p>
            <a:pPr algn="ctr"/>
            <a:r>
              <a:rPr lang="en-US" sz="1200" i="1" dirty="0"/>
              <a:t>Financial</a:t>
            </a:r>
          </a:p>
          <a:p>
            <a:pPr algn="ctr"/>
            <a:r>
              <a:rPr lang="en-US" sz="1200" i="1" dirty="0"/>
              <a:t>Well-being</a:t>
            </a:r>
          </a:p>
        </p:txBody>
      </p:sp>
      <p:sp>
        <p:nvSpPr>
          <p:cNvPr id="2" name="Oval 1">
            <a:extLst>
              <a:ext uri="{FF2B5EF4-FFF2-40B4-BE49-F238E27FC236}">
                <a16:creationId xmlns:a16="http://schemas.microsoft.com/office/drawing/2014/main" id="{85DC1991-4BDE-4A41-ACCF-C99672E615CE}"/>
              </a:ext>
            </a:extLst>
          </p:cNvPr>
          <p:cNvSpPr/>
          <p:nvPr/>
        </p:nvSpPr>
        <p:spPr>
          <a:xfrm>
            <a:off x="6129573" y="1685973"/>
            <a:ext cx="1788118" cy="5160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E005FE5-0A9A-41C5-A211-7689D61AA535}"/>
              </a:ext>
            </a:extLst>
          </p:cNvPr>
          <p:cNvPicPr>
            <a:picLocks noChangeAspect="1"/>
          </p:cNvPicPr>
          <p:nvPr/>
        </p:nvPicPr>
        <p:blipFill>
          <a:blip r:embed="rId4"/>
          <a:stretch>
            <a:fillRect/>
          </a:stretch>
        </p:blipFill>
        <p:spPr>
          <a:xfrm>
            <a:off x="1678088" y="1636921"/>
            <a:ext cx="1810669" cy="536494"/>
          </a:xfrm>
          <a:prstGeom prst="rect">
            <a:avLst/>
          </a:prstGeom>
        </p:spPr>
      </p:pic>
      <p:pic>
        <p:nvPicPr>
          <p:cNvPr id="11" name="personal fiinance">
            <a:hlinkClick r:id="" action="ppaction://media"/>
            <a:extLst>
              <a:ext uri="{FF2B5EF4-FFF2-40B4-BE49-F238E27FC236}">
                <a16:creationId xmlns:a16="http://schemas.microsoft.com/office/drawing/2014/main" id="{15F52354-9214-4FDA-BE6F-916E5B0CE3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13237" y="5936582"/>
            <a:ext cx="406400" cy="406400"/>
          </a:xfrm>
          <a:prstGeom prst="rect">
            <a:avLst/>
          </a:prstGeom>
        </p:spPr>
      </p:pic>
    </p:spTree>
    <p:extLst>
      <p:ext uri="{BB962C8B-B14F-4D97-AF65-F5344CB8AC3E}">
        <p14:creationId xmlns:p14="http://schemas.microsoft.com/office/powerpoint/2010/main" val="312785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19072" y="316468"/>
            <a:ext cx="4685028" cy="369332"/>
            <a:chOff x="1719072" y="303784"/>
            <a:chExt cx="4685028" cy="369332"/>
          </a:xfrm>
        </p:grpSpPr>
        <p:sp>
          <p:nvSpPr>
            <p:cNvPr id="11" name="TextBox 10"/>
            <p:cNvSpPr txBox="1"/>
            <p:nvPr/>
          </p:nvSpPr>
          <p:spPr>
            <a:xfrm>
              <a:off x="2209800" y="3037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2" name="L-Shape 11"/>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Subtitle 2"/>
          <p:cNvSpPr txBox="1">
            <a:spLocks/>
          </p:cNvSpPr>
          <p:nvPr/>
        </p:nvSpPr>
        <p:spPr>
          <a:xfrm>
            <a:off x="1719072" y="1447800"/>
            <a:ext cx="7027166"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buClr>
                <a:srgbClr val="C20EB9"/>
              </a:buClr>
              <a:buSzPct val="115000"/>
            </a:pPr>
            <a:r>
              <a:rPr lang="en-US" sz="1600" dirty="0">
                <a:solidFill>
                  <a:prstClr val="black"/>
                </a:solidFill>
              </a:rPr>
              <a:t>Emergency Fund:  </a:t>
            </a:r>
            <a:r>
              <a:rPr lang="en-US" sz="1600" b="1" dirty="0">
                <a:solidFill>
                  <a:prstClr val="black"/>
                </a:solidFill>
              </a:rPr>
              <a:t>What is it?</a:t>
            </a:r>
          </a:p>
          <a:p>
            <a:pPr algn="just">
              <a:buClr>
                <a:srgbClr val="C20EB9"/>
              </a:buClr>
              <a:buSzPct val="115000"/>
            </a:pPr>
            <a:endParaRPr lang="en-US" sz="1600" b="1"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Money set aside for use in the event of a personal financial dilemma, such as:</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1200150" lvl="2" indent="-285750" algn="just">
              <a:buClr>
                <a:srgbClr val="C20EB9"/>
              </a:buClr>
              <a:buSzPct val="115000"/>
              <a:buFont typeface="Wingdings" panose="05000000000000000000" pitchFamily="2" charset="2"/>
              <a:buChar char="§"/>
            </a:pPr>
            <a:r>
              <a:rPr lang="en-US" sz="1600" dirty="0">
                <a:solidFill>
                  <a:prstClr val="black"/>
                </a:solidFill>
              </a:rPr>
              <a:t>Job loss</a:t>
            </a:r>
          </a:p>
          <a:p>
            <a:pPr marL="1200150" lvl="2" indent="-285750" algn="just">
              <a:buClr>
                <a:srgbClr val="C20EB9"/>
              </a:buClr>
              <a:buSzPct val="115000"/>
              <a:buFont typeface="Wingdings" panose="05000000000000000000" pitchFamily="2" charset="2"/>
              <a:buChar char="§"/>
            </a:pPr>
            <a:r>
              <a:rPr lang="en-US" sz="1600" dirty="0">
                <a:solidFill>
                  <a:prstClr val="black"/>
                </a:solidFill>
              </a:rPr>
              <a:t>Car repair</a:t>
            </a:r>
          </a:p>
          <a:p>
            <a:pPr marL="1200150" lvl="2" indent="-285750" algn="just">
              <a:buClr>
                <a:srgbClr val="C20EB9"/>
              </a:buClr>
              <a:buSzPct val="115000"/>
              <a:buFont typeface="Wingdings" panose="05000000000000000000" pitchFamily="2" charset="2"/>
              <a:buChar char="§"/>
            </a:pPr>
            <a:r>
              <a:rPr lang="en-US" sz="1600" dirty="0">
                <a:solidFill>
                  <a:prstClr val="black"/>
                </a:solidFill>
              </a:rPr>
              <a:t>Medical emergency (#1 cause of bankruptcy)</a:t>
            </a:r>
          </a:p>
          <a:p>
            <a:pPr marL="1200150" lvl="2" indent="-285750" algn="just">
              <a:buClr>
                <a:srgbClr val="C20EB9"/>
              </a:buClr>
              <a:buSzPct val="115000"/>
              <a:buFont typeface="Wingdings" panose="05000000000000000000" pitchFamily="2" charset="2"/>
              <a:buChar char="§"/>
            </a:pPr>
            <a:r>
              <a:rPr lang="en-US" sz="1600" dirty="0">
                <a:solidFill>
                  <a:prstClr val="black"/>
                </a:solidFill>
              </a:rPr>
              <a:t>Home repairs</a:t>
            </a:r>
          </a:p>
          <a:p>
            <a:pPr marL="1200150" lvl="2" indent="-285750" algn="just">
              <a:buClr>
                <a:srgbClr val="C20EB9"/>
              </a:buClr>
              <a:buSzPct val="115000"/>
              <a:buFont typeface="Wingdings" panose="05000000000000000000" pitchFamily="2" charset="2"/>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Currently 45% of the population don’t have $400 for an emergency and 60% don’t have $1000</a:t>
            </a:r>
          </a:p>
          <a:p>
            <a:pPr lvl="1" algn="just">
              <a:buClr>
                <a:srgbClr val="C20EB9"/>
              </a:buClr>
              <a:buSzPct val="115000"/>
            </a:pPr>
            <a:endParaRPr lang="en-US" sz="1600" dirty="0">
              <a:solidFill>
                <a:prstClr val="black"/>
              </a:solidFill>
            </a:endParaRPr>
          </a:p>
        </p:txBody>
      </p:sp>
      <p:pic>
        <p:nvPicPr>
          <p:cNvPr id="6" name="emg. fund">
            <a:hlinkClick r:id="" action="ppaction://media"/>
            <a:extLst>
              <a:ext uri="{FF2B5EF4-FFF2-40B4-BE49-F238E27FC236}">
                <a16:creationId xmlns:a16="http://schemas.microsoft.com/office/drawing/2014/main" id="{D906D052-5A63-4C5F-963B-202401E454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24400" y="5029200"/>
            <a:ext cx="406400" cy="406400"/>
          </a:xfrm>
          <a:prstGeom prst="rect">
            <a:avLst/>
          </a:prstGeom>
        </p:spPr>
      </p:pic>
    </p:spTree>
    <p:extLst>
      <p:ext uri="{BB962C8B-B14F-4D97-AF65-F5344CB8AC3E}">
        <p14:creationId xmlns:p14="http://schemas.microsoft.com/office/powerpoint/2010/main" val="96708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3755" y="5499527"/>
            <a:ext cx="5567530" cy="646331"/>
          </a:xfrm>
          <a:prstGeom prst="rect">
            <a:avLst/>
          </a:prstGeom>
          <a:noFill/>
        </p:spPr>
        <p:txBody>
          <a:bodyPr wrap="square" rtlCol="0">
            <a:spAutoFit/>
          </a:bodyPr>
          <a:lstStyle/>
          <a:p>
            <a:pPr algn="just">
              <a:buClr>
                <a:srgbClr val="C20EB9"/>
              </a:buClr>
              <a:buSzPct val="115000"/>
            </a:pPr>
            <a:r>
              <a:rPr lang="en-US" dirty="0">
                <a:solidFill>
                  <a:prstClr val="black"/>
                </a:solidFill>
              </a:rPr>
              <a:t>Play :37 through 2:45 for details on why an emergency fund is important and how to set it up</a:t>
            </a:r>
          </a:p>
        </p:txBody>
      </p:sp>
      <p:grpSp>
        <p:nvGrpSpPr>
          <p:cNvPr id="8" name="Group 7"/>
          <p:cNvGrpSpPr/>
          <p:nvPr/>
        </p:nvGrpSpPr>
        <p:grpSpPr>
          <a:xfrm>
            <a:off x="1573473" y="304800"/>
            <a:ext cx="5997054" cy="830997"/>
            <a:chOff x="4912941" y="3989260"/>
            <a:chExt cx="4381010" cy="713270"/>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12941" y="3989260"/>
              <a:ext cx="4381010" cy="713270"/>
            </a:xfrm>
            <a:prstGeom prst="rect">
              <a:avLst/>
            </a:prstGeom>
            <a:noFill/>
          </p:spPr>
          <p:txBody>
            <a:bodyPr wrap="square" rtlCol="0">
              <a:spAutoFit/>
            </a:bodyPr>
            <a:lstStyle/>
            <a:p>
              <a:pPr algn="ctr"/>
              <a:r>
                <a:rPr lang="en-US" sz="2400" dirty="0"/>
                <a:t>Manage Risk – Emergency Fund</a:t>
              </a:r>
            </a:p>
            <a:p>
              <a:pPr algn="ctr"/>
              <a:endParaRPr lang="en-US" sz="2400" dirty="0"/>
            </a:p>
          </p:txBody>
        </p:sp>
      </p:grpSp>
      <p:pic>
        <p:nvPicPr>
          <p:cNvPr id="2" name="Online Media 1" title="Emergency Fund (Manage Risk)">
            <a:hlinkClick r:id="" action="ppaction://media"/>
            <a:extLst>
              <a:ext uri="{FF2B5EF4-FFF2-40B4-BE49-F238E27FC236}">
                <a16:creationId xmlns:a16="http://schemas.microsoft.com/office/drawing/2014/main" id="{A7BA411F-04DA-4035-88DB-97453473DA36}"/>
              </a:ext>
            </a:extLst>
          </p:cNvPr>
          <p:cNvPicPr>
            <a:picLocks noRot="1" noChangeAspect="1"/>
          </p:cNvPicPr>
          <p:nvPr>
            <a:videoFile r:link="rId1"/>
          </p:nvPr>
        </p:nvPicPr>
        <p:blipFill>
          <a:blip r:embed="rId4"/>
          <a:stretch>
            <a:fillRect/>
          </a:stretch>
        </p:blipFill>
        <p:spPr>
          <a:xfrm>
            <a:off x="1878958" y="1358473"/>
            <a:ext cx="6096000" cy="3429000"/>
          </a:xfrm>
          <a:prstGeom prst="rect">
            <a:avLst/>
          </a:prstGeom>
        </p:spPr>
      </p:pic>
    </p:spTree>
    <p:extLst>
      <p:ext uri="{BB962C8B-B14F-4D97-AF65-F5344CB8AC3E}">
        <p14:creationId xmlns:p14="http://schemas.microsoft.com/office/powerpoint/2010/main" val="24695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19072" y="329184"/>
            <a:ext cx="4529328" cy="369332"/>
            <a:chOff x="1719072" y="329184"/>
            <a:chExt cx="4529328" cy="369332"/>
          </a:xfrm>
        </p:grpSpPr>
        <p:sp>
          <p:nvSpPr>
            <p:cNvPr id="11" name="TextBox 10"/>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2" name="L-Shape 11"/>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Subtitle 2"/>
          <p:cNvSpPr txBox="1">
            <a:spLocks/>
          </p:cNvSpPr>
          <p:nvPr/>
        </p:nvSpPr>
        <p:spPr>
          <a:xfrm>
            <a:off x="1828800" y="1524000"/>
            <a:ext cx="7027166" cy="3810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just">
              <a:buClr>
                <a:srgbClr val="C20EB9"/>
              </a:buClr>
              <a:buSzPct val="115000"/>
            </a:pPr>
            <a:endParaRPr lang="en-US" sz="1600" dirty="0">
              <a:solidFill>
                <a:prstClr val="black"/>
              </a:solidFill>
            </a:endParaRPr>
          </a:p>
          <a:p>
            <a:pPr algn="just">
              <a:buClr>
                <a:srgbClr val="C20EB9"/>
              </a:buClr>
              <a:buSzPct val="115000"/>
            </a:pPr>
            <a:r>
              <a:rPr lang="en-US" sz="1600" dirty="0">
                <a:solidFill>
                  <a:prstClr val="black"/>
                </a:solidFill>
              </a:rPr>
              <a:t>Emergency Fund:  </a:t>
            </a:r>
            <a:r>
              <a:rPr lang="en-US" sz="1600" b="1" dirty="0">
                <a:solidFill>
                  <a:prstClr val="black"/>
                </a:solidFill>
              </a:rPr>
              <a:t>Why do you need it? Among, may other reasons:</a:t>
            </a:r>
          </a:p>
          <a:p>
            <a:pPr algn="just">
              <a:buClr>
                <a:srgbClr val="C20EB9"/>
              </a:buClr>
              <a:buSzPct val="115000"/>
            </a:pPr>
            <a:endParaRPr lang="en-US" sz="1600" b="1"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Provides flexibility in job search, so you don’t have to take the first opportunity that arises, which can have a huge impact on your future earnings power and future financial</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Unexpected health expenses are number one cause of bankruptcies!</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Provides contentment and peace of mind (decreases stress levels)</a:t>
            </a:r>
          </a:p>
        </p:txBody>
      </p:sp>
    </p:spTree>
    <p:extLst>
      <p:ext uri="{BB962C8B-B14F-4D97-AF65-F5344CB8AC3E}">
        <p14:creationId xmlns:p14="http://schemas.microsoft.com/office/powerpoint/2010/main" val="1602303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19072" y="329184"/>
            <a:ext cx="4529328" cy="369332"/>
            <a:chOff x="1719072" y="329184"/>
            <a:chExt cx="4529328" cy="369332"/>
          </a:xfrm>
        </p:grpSpPr>
        <p:sp>
          <p:nvSpPr>
            <p:cNvPr id="11" name="TextBox 10"/>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2" name="L-Shape 11"/>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 name="Subtitle 2"/>
          <p:cNvSpPr txBox="1">
            <a:spLocks/>
          </p:cNvSpPr>
          <p:nvPr/>
        </p:nvSpPr>
        <p:spPr>
          <a:xfrm>
            <a:off x="1524000" y="1143000"/>
            <a:ext cx="7027166" cy="3733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endParaRPr lang="en-US" sz="1600" dirty="0">
              <a:solidFill>
                <a:prstClr val="black"/>
              </a:solidFill>
            </a:endParaRPr>
          </a:p>
          <a:p>
            <a:pPr marL="1200150" lvl="2" indent="-285750" algn="just">
              <a:buClr>
                <a:srgbClr val="C20EB9"/>
              </a:buClr>
              <a:buSzPct val="115000"/>
              <a:buFont typeface="Century Schoolbook" panose="02040604050505020304" pitchFamily="18" charset="0"/>
              <a:buChar char="–"/>
            </a:pPr>
            <a:endParaRPr lang="en-US" sz="1600" dirty="0">
              <a:solidFill>
                <a:prstClr val="black"/>
              </a:solidFill>
            </a:endParaRPr>
          </a:p>
        </p:txBody>
      </p:sp>
      <p:sp>
        <p:nvSpPr>
          <p:cNvPr id="7" name="Subtitle 2"/>
          <p:cNvSpPr txBox="1">
            <a:spLocks/>
          </p:cNvSpPr>
          <p:nvPr/>
        </p:nvSpPr>
        <p:spPr>
          <a:xfrm>
            <a:off x="1719072" y="3740976"/>
            <a:ext cx="7147940" cy="2590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buClr>
                <a:srgbClr val="C20EB9"/>
              </a:buClr>
              <a:buSzPct val="115000"/>
            </a:pPr>
            <a:r>
              <a:rPr lang="en-US" sz="2000" b="1" dirty="0">
                <a:solidFill>
                  <a:prstClr val="black"/>
                </a:solidFill>
              </a:rPr>
              <a:t>Summary</a:t>
            </a:r>
          </a:p>
          <a:p>
            <a:pPr marL="457200" lvl="2" algn="just">
              <a:buClr>
                <a:srgbClr val="C20EB9"/>
              </a:buClr>
              <a:buSzPct val="115000"/>
            </a:pPr>
            <a:endParaRPr lang="en-US" sz="16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800" dirty="0">
                <a:solidFill>
                  <a:prstClr val="black"/>
                </a:solidFill>
              </a:rPr>
              <a:t>You will be far better prepared for those unexpected life events when you have an emergency fund to fall back on.</a:t>
            </a:r>
          </a:p>
          <a:p>
            <a:pPr marL="457200" lvl="2" algn="just">
              <a:buClr>
                <a:srgbClr val="C20EB9"/>
              </a:buClr>
              <a:buSzPct val="115000"/>
            </a:pPr>
            <a:endParaRPr lang="en-US" sz="16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800" dirty="0">
                <a:solidFill>
                  <a:prstClr val="black"/>
                </a:solidFill>
              </a:rPr>
              <a:t>Set it up at another online bank and forget about it</a:t>
            </a:r>
          </a:p>
          <a:p>
            <a:pPr marL="742950" lvl="2" indent="-285750" algn="just">
              <a:buClr>
                <a:srgbClr val="C20EB9"/>
              </a:buClr>
              <a:buSzPct val="115000"/>
              <a:buFont typeface="Century Schoolbook" panose="02040604050505020304" pitchFamily="18" charset="0"/>
              <a:buChar char="–"/>
            </a:pPr>
            <a:endParaRPr lang="en-US" sz="18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800" dirty="0">
                <a:solidFill>
                  <a:prstClr val="black"/>
                </a:solidFill>
              </a:rPr>
              <a:t>Any money is better than none!(GET STARTED)</a:t>
            </a:r>
          </a:p>
          <a:p>
            <a:pPr marL="457200" lvl="2" algn="just">
              <a:buClr>
                <a:srgbClr val="C20EB9"/>
              </a:buClr>
              <a:buSzPct val="115000"/>
            </a:pPr>
            <a:endParaRPr lang="en-US" sz="1600" dirty="0">
              <a:solidFill>
                <a:prstClr val="black"/>
              </a:solidFill>
            </a:endParaRPr>
          </a:p>
        </p:txBody>
      </p:sp>
      <p:pic>
        <p:nvPicPr>
          <p:cNvPr id="1026" name="Picture 2" descr="Image result for emergency f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607" y="831024"/>
            <a:ext cx="2909952" cy="2909952"/>
          </a:xfrm>
          <a:prstGeom prst="rect">
            <a:avLst/>
          </a:prstGeom>
          <a:noFill/>
          <a:extLst>
            <a:ext uri="{909E8E84-426E-40DD-AFC4-6F175D3DCCD1}">
              <a14:hiddenFill xmlns:a14="http://schemas.microsoft.com/office/drawing/2010/main">
                <a:solidFill>
                  <a:srgbClr val="FFFFFF"/>
                </a:solidFill>
              </a14:hiddenFill>
            </a:ext>
          </a:extLst>
        </p:spPr>
      </p:pic>
      <p:pic>
        <p:nvPicPr>
          <p:cNvPr id="2" name="start small">
            <a:hlinkClick r:id="" action="ppaction://media"/>
            <a:extLst>
              <a:ext uri="{FF2B5EF4-FFF2-40B4-BE49-F238E27FC236}">
                <a16:creationId xmlns:a16="http://schemas.microsoft.com/office/drawing/2014/main" id="{8BD71F11-1F5D-489B-8754-2C8EEB556C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34383" y="3830289"/>
            <a:ext cx="406400" cy="406400"/>
          </a:xfrm>
          <a:prstGeom prst="rect">
            <a:avLst/>
          </a:prstGeom>
        </p:spPr>
      </p:pic>
    </p:spTree>
    <p:extLst>
      <p:ext uri="{BB962C8B-B14F-4D97-AF65-F5344CB8AC3E}">
        <p14:creationId xmlns:p14="http://schemas.microsoft.com/office/powerpoint/2010/main" val="326338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984" y="3480465"/>
            <a:ext cx="4572000" cy="2475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1719072" y="327398"/>
            <a:ext cx="5178678" cy="369332"/>
            <a:chOff x="1719072" y="327398"/>
            <a:chExt cx="5178678" cy="369332"/>
          </a:xfrm>
        </p:grpSpPr>
        <p:sp>
          <p:nvSpPr>
            <p:cNvPr id="8" name="TextBox 7"/>
            <p:cNvSpPr txBox="1"/>
            <p:nvPr/>
          </p:nvSpPr>
          <p:spPr>
            <a:xfrm>
              <a:off x="2246250" y="327398"/>
              <a:ext cx="4651500" cy="369332"/>
            </a:xfrm>
            <a:prstGeom prst="rect">
              <a:avLst/>
            </a:prstGeom>
            <a:noFill/>
          </p:spPr>
          <p:txBody>
            <a:bodyPr wrap="square" lIns="0" tIns="0" rIns="0" bIns="0" rtlCol="0" anchor="ctr">
              <a:spAutoFit/>
            </a:bodyPr>
            <a:lstStyle/>
            <a:p>
              <a:r>
                <a:rPr lang="en-US" sz="2400" dirty="0">
                  <a:solidFill>
                    <a:prstClr val="black"/>
                  </a:solidFill>
                </a:rPr>
                <a:t>Manage Risk Credit and Debt</a:t>
              </a:r>
              <a:endParaRPr lang="en-US" sz="2400" dirty="0">
                <a:solidFill>
                  <a:prstClr val="white">
                    <a:lumMod val="75000"/>
                  </a:prstClr>
                </a:solidFill>
              </a:endParaRPr>
            </a:p>
          </p:txBody>
        </p:sp>
        <p:sp>
          <p:nvSpPr>
            <p:cNvPr id="9" name="L-Shape 8"/>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Subtitle 2"/>
          <p:cNvSpPr txBox="1">
            <a:spLocks/>
          </p:cNvSpPr>
          <p:nvPr/>
        </p:nvSpPr>
        <p:spPr>
          <a:xfrm>
            <a:off x="1371600" y="1085850"/>
            <a:ext cx="7027166" cy="3505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dirty="0">
                <a:solidFill>
                  <a:prstClr val="black"/>
                </a:solidFill>
              </a:rPr>
              <a:t>Credit Score = FICO score</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FICO does predictive analytics for three rating agencies</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Prepare data for ratings firms TransUnion, Experian and Equifax</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Scores range from 300 to 850 with higher being better!</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All aspects of financial wellbeing work together to produce good results</a:t>
            </a:r>
          </a:p>
          <a:p>
            <a:pPr marL="285750"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p:txBody>
      </p:sp>
      <p:pic>
        <p:nvPicPr>
          <p:cNvPr id="2" name="Your score - own it">
            <a:hlinkClick r:id="" action="ppaction://media"/>
            <a:extLst>
              <a:ext uri="{FF2B5EF4-FFF2-40B4-BE49-F238E27FC236}">
                <a16:creationId xmlns:a16="http://schemas.microsoft.com/office/drawing/2014/main" id="{A077DFA0-68E9-4C85-80F5-263651687B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784" y="6019800"/>
            <a:ext cx="406400" cy="406400"/>
          </a:xfrm>
          <a:prstGeom prst="rect">
            <a:avLst/>
          </a:prstGeom>
        </p:spPr>
      </p:pic>
    </p:spTree>
    <p:extLst>
      <p:ext uri="{BB962C8B-B14F-4D97-AF65-F5344CB8AC3E}">
        <p14:creationId xmlns:p14="http://schemas.microsoft.com/office/powerpoint/2010/main" val="353154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51549809"/>
              </p:ext>
            </p:extLst>
          </p:nvPr>
        </p:nvGraphicFramePr>
        <p:xfrm>
          <a:off x="4876800" y="990600"/>
          <a:ext cx="3810000" cy="4191000"/>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p:cNvGrpSpPr/>
          <p:nvPr/>
        </p:nvGrpSpPr>
        <p:grpSpPr>
          <a:xfrm>
            <a:off x="1719072" y="329184"/>
            <a:ext cx="4986528" cy="369332"/>
            <a:chOff x="1719072" y="329184"/>
            <a:chExt cx="4986528" cy="369332"/>
          </a:xfrm>
        </p:grpSpPr>
        <p:sp>
          <p:nvSpPr>
            <p:cNvPr id="8" name="TextBox 7"/>
            <p:cNvSpPr txBox="1"/>
            <p:nvPr/>
          </p:nvSpPr>
          <p:spPr>
            <a:xfrm>
              <a:off x="2054100" y="329184"/>
              <a:ext cx="4651500" cy="369332"/>
            </a:xfrm>
            <a:prstGeom prst="rect">
              <a:avLst/>
            </a:prstGeom>
            <a:noFill/>
          </p:spPr>
          <p:txBody>
            <a:bodyPr wrap="square" lIns="0" tIns="0" rIns="0" bIns="0" rtlCol="0" anchor="ctr">
              <a:spAutoFit/>
            </a:bodyPr>
            <a:lstStyle/>
            <a:p>
              <a:r>
                <a:rPr lang="en-US" sz="2400" dirty="0">
                  <a:solidFill>
                    <a:prstClr val="black"/>
                  </a:solidFill>
                </a:rPr>
                <a:t>Manage Risk – Credit and Debt</a:t>
              </a:r>
              <a:endParaRPr lang="en-US" sz="2400" dirty="0">
                <a:solidFill>
                  <a:prstClr val="white">
                    <a:lumMod val="75000"/>
                  </a:prstClr>
                </a:solidFill>
              </a:endParaRPr>
            </a:p>
          </p:txBody>
        </p:sp>
        <p:sp>
          <p:nvSpPr>
            <p:cNvPr id="9" name="L-Shape 8"/>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Subtitle 2"/>
          <p:cNvSpPr txBox="1">
            <a:spLocks/>
          </p:cNvSpPr>
          <p:nvPr/>
        </p:nvSpPr>
        <p:spPr>
          <a:xfrm>
            <a:off x="1371600" y="1066800"/>
            <a:ext cx="3352799" cy="434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dirty="0">
                <a:solidFill>
                  <a:prstClr val="black"/>
                </a:solidFill>
              </a:rPr>
              <a:t>Credit Score Components</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l">
              <a:buClr>
                <a:srgbClr val="C20EB9"/>
              </a:buClr>
              <a:buSzPct val="115000"/>
              <a:buFont typeface="Century Schoolbook" panose="02040604050505020304" pitchFamily="18" charset="0"/>
              <a:buChar char="–"/>
            </a:pPr>
            <a:r>
              <a:rPr lang="en-US" sz="1400" dirty="0">
                <a:solidFill>
                  <a:prstClr val="black"/>
                </a:solidFill>
              </a:rPr>
              <a:t>Manage your score like you do any grading system</a:t>
            </a:r>
          </a:p>
          <a:p>
            <a:pPr marL="742950" lvl="1" indent="-285750" algn="l">
              <a:buClr>
                <a:srgbClr val="C20EB9"/>
              </a:buClr>
              <a:buSzPct val="115000"/>
              <a:buFont typeface="Century Schoolbook" panose="02040604050505020304" pitchFamily="18" charset="0"/>
              <a:buChar char="–"/>
            </a:pPr>
            <a:endParaRPr lang="en-US" sz="1400" dirty="0">
              <a:solidFill>
                <a:prstClr val="black"/>
              </a:solidFill>
            </a:endParaRPr>
          </a:p>
          <a:p>
            <a:pPr marL="742950" lvl="1" indent="-285750" algn="l">
              <a:buClr>
                <a:srgbClr val="C20EB9"/>
              </a:buClr>
              <a:buSzPct val="115000"/>
              <a:buFont typeface="Century Schoolbook" panose="02040604050505020304" pitchFamily="18" charset="0"/>
              <a:buChar char="–"/>
            </a:pPr>
            <a:r>
              <a:rPr lang="en-US" sz="1400" dirty="0">
                <a:solidFill>
                  <a:prstClr val="black"/>
                </a:solidFill>
              </a:rPr>
              <a:t>Attack the larger sections</a:t>
            </a:r>
          </a:p>
          <a:p>
            <a:pPr marL="742950" lvl="1" indent="-285750" algn="l">
              <a:buClr>
                <a:srgbClr val="C20EB9"/>
              </a:buClr>
              <a:buSzPct val="115000"/>
              <a:buFont typeface="Century Schoolbook" panose="02040604050505020304" pitchFamily="18" charset="0"/>
              <a:buChar char="–"/>
            </a:pPr>
            <a:endParaRPr lang="en-US" sz="1400" dirty="0">
              <a:solidFill>
                <a:prstClr val="black"/>
              </a:solidFill>
            </a:endParaRPr>
          </a:p>
          <a:p>
            <a:pPr marL="742950" lvl="1" indent="-285750" algn="l">
              <a:buClr>
                <a:srgbClr val="C20EB9"/>
              </a:buClr>
              <a:buSzPct val="115000"/>
              <a:buFont typeface="Century Schoolbook" panose="02040604050505020304" pitchFamily="18" charset="0"/>
              <a:buChar char="–"/>
            </a:pPr>
            <a:r>
              <a:rPr lang="en-US" sz="1400" dirty="0">
                <a:solidFill>
                  <a:prstClr val="black"/>
                </a:solidFill>
              </a:rPr>
              <a:t>Automate payments</a:t>
            </a:r>
          </a:p>
          <a:p>
            <a:pPr marL="742950" lvl="1" indent="-285750" algn="l">
              <a:buClr>
                <a:srgbClr val="C20EB9"/>
              </a:buClr>
              <a:buSzPct val="115000"/>
              <a:buFont typeface="Century Schoolbook" panose="02040604050505020304" pitchFamily="18" charset="0"/>
              <a:buChar char="–"/>
            </a:pPr>
            <a:endParaRPr lang="en-US" sz="1400" dirty="0">
              <a:solidFill>
                <a:prstClr val="black"/>
              </a:solidFill>
            </a:endParaRPr>
          </a:p>
          <a:p>
            <a:pPr marL="742950" lvl="1" indent="-285750" algn="l">
              <a:buClr>
                <a:srgbClr val="C20EB9"/>
              </a:buClr>
              <a:buSzPct val="115000"/>
              <a:buFont typeface="Century Schoolbook" panose="02040604050505020304" pitchFamily="18" charset="0"/>
              <a:buChar char="–"/>
            </a:pPr>
            <a:r>
              <a:rPr lang="en-US" sz="1400" dirty="0">
                <a:solidFill>
                  <a:prstClr val="black"/>
                </a:solidFill>
              </a:rPr>
              <a:t>Better scores leads to better rates on cars, insurance and homes!</a:t>
            </a:r>
          </a:p>
          <a:p>
            <a:pPr marL="742950" lvl="1" indent="-285750" algn="l">
              <a:buClr>
                <a:srgbClr val="C20EB9"/>
              </a:buClr>
              <a:buSzPct val="115000"/>
              <a:buFont typeface="Century Schoolbook" panose="02040604050505020304" pitchFamily="18" charset="0"/>
              <a:buChar char="–"/>
            </a:pPr>
            <a:endParaRPr lang="en-US" sz="1400" dirty="0">
              <a:solidFill>
                <a:prstClr val="black"/>
              </a:solidFill>
            </a:endParaRPr>
          </a:p>
          <a:p>
            <a:pPr marL="742950" lvl="1" indent="-285750" algn="l">
              <a:buClr>
                <a:srgbClr val="C20EB9"/>
              </a:buClr>
              <a:buSzPct val="115000"/>
              <a:buFont typeface="Century Schoolbook" panose="02040604050505020304" pitchFamily="18" charset="0"/>
              <a:buChar char="–"/>
            </a:pPr>
            <a:r>
              <a:rPr lang="en-US" sz="1400" dirty="0">
                <a:solidFill>
                  <a:prstClr val="black"/>
                </a:solidFill>
              </a:rPr>
              <a:t>Understand it is </a:t>
            </a:r>
            <a:r>
              <a:rPr lang="en-US" sz="1400" b="1" u="sng" dirty="0">
                <a:solidFill>
                  <a:prstClr val="black"/>
                </a:solidFill>
              </a:rPr>
              <a:t>your </a:t>
            </a:r>
            <a:r>
              <a:rPr lang="en-US" sz="1400" dirty="0">
                <a:solidFill>
                  <a:prstClr val="black"/>
                </a:solidFill>
              </a:rPr>
              <a:t>responsibility</a:t>
            </a:r>
          </a:p>
          <a:p>
            <a:pPr marL="285750" indent="-285750" algn="just">
              <a:buClr>
                <a:srgbClr val="C20EB9"/>
              </a:buClr>
              <a:buSzPct val="115000"/>
              <a:buFont typeface="Arial" panose="020B0604020202020204" pitchFamily="34" charset="0"/>
              <a:buChar char="•"/>
            </a:pPr>
            <a:endParaRPr lang="en-US" sz="1400" dirty="0">
              <a:solidFill>
                <a:prstClr val="black"/>
              </a:solidFill>
            </a:endParaRPr>
          </a:p>
          <a:p>
            <a:pPr marL="742950" lvl="1" indent="-285750" algn="just">
              <a:buClr>
                <a:srgbClr val="C20EB9"/>
              </a:buClr>
              <a:buSzPct val="115000"/>
              <a:buFont typeface="Arial" panose="020B0604020202020204" pitchFamily="34" charset="0"/>
              <a:buChar char="•"/>
            </a:pPr>
            <a:endParaRPr lang="en-US" sz="1400" dirty="0">
              <a:solidFill>
                <a:prstClr val="black"/>
              </a:solidFill>
            </a:endParaRPr>
          </a:p>
        </p:txBody>
      </p:sp>
    </p:spTree>
    <p:extLst>
      <p:ext uri="{BB962C8B-B14F-4D97-AF65-F5344CB8AC3E}">
        <p14:creationId xmlns:p14="http://schemas.microsoft.com/office/powerpoint/2010/main" val="752023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4133465332"/>
              </p:ext>
            </p:extLst>
          </p:nvPr>
        </p:nvGraphicFramePr>
        <p:xfrm>
          <a:off x="7391400" y="-344409"/>
          <a:ext cx="2133600" cy="2359122"/>
        </p:xfrm>
        <a:graphic>
          <a:graphicData uri="http://schemas.openxmlformats.org/drawingml/2006/chart">
            <c:chart xmlns:c="http://schemas.openxmlformats.org/drawingml/2006/chart" xmlns:r="http://schemas.openxmlformats.org/officeDocument/2006/relationships" r:id="rId4"/>
          </a:graphicData>
        </a:graphic>
      </p:graphicFrame>
      <p:sp>
        <p:nvSpPr>
          <p:cNvPr id="8" name="Subtitle 2"/>
          <p:cNvSpPr txBox="1">
            <a:spLocks/>
          </p:cNvSpPr>
          <p:nvPr/>
        </p:nvSpPr>
        <p:spPr>
          <a:xfrm>
            <a:off x="1901952" y="4800600"/>
            <a:ext cx="6245352" cy="107899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u="sng" dirty="0">
                <a:solidFill>
                  <a:prstClr val="black"/>
                </a:solidFill>
              </a:rPr>
              <a:t>https://www.takechargeamerica.org/</a:t>
            </a:r>
            <a:r>
              <a:rPr lang="en-US" sz="1600" dirty="0">
                <a:solidFill>
                  <a:prstClr val="black"/>
                </a:solidFill>
              </a:rPr>
              <a:t> This non profit works to restructure debt and move towards financial wellbeing</a:t>
            </a:r>
            <a:endParaRPr lang="en-US" sz="1400" dirty="0">
              <a:solidFill>
                <a:srgbClr val="204BA0"/>
              </a:solidFill>
            </a:endParaRPr>
          </a:p>
        </p:txBody>
      </p:sp>
      <p:grpSp>
        <p:nvGrpSpPr>
          <p:cNvPr id="9" name="Group 8"/>
          <p:cNvGrpSpPr/>
          <p:nvPr/>
        </p:nvGrpSpPr>
        <p:grpSpPr>
          <a:xfrm>
            <a:off x="1719072" y="329184"/>
            <a:ext cx="4529328" cy="369332"/>
            <a:chOff x="1719072" y="329184"/>
            <a:chExt cx="4529328" cy="369332"/>
          </a:xfrm>
        </p:grpSpPr>
        <p:sp>
          <p:nvSpPr>
            <p:cNvPr id="10" name="TextBox 9"/>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1" name="L-Shape 10"/>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Subtitle 2"/>
          <p:cNvSpPr txBox="1">
            <a:spLocks/>
          </p:cNvSpPr>
          <p:nvPr/>
        </p:nvSpPr>
        <p:spPr>
          <a:xfrm>
            <a:off x="1676401" y="1295400"/>
            <a:ext cx="7027166" cy="3505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dirty="0">
                <a:solidFill>
                  <a:prstClr val="black"/>
                </a:solidFill>
              </a:rPr>
              <a:t>Payment History = 35%</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Most critical section, pay on time</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Ratings range from 1 – paid on time to 9 – in collections</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Automate payments whenever possible, ensures on-time payments, and declutters your life</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It takes time to get late or missed payments off so prevention is the key</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Pay off higher rate cards first</a:t>
            </a: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p:txBody>
      </p:sp>
      <p:pic>
        <p:nvPicPr>
          <p:cNvPr id="3" name="Automate">
            <a:hlinkClick r:id="" action="ppaction://media"/>
            <a:extLst>
              <a:ext uri="{FF2B5EF4-FFF2-40B4-BE49-F238E27FC236}">
                <a16:creationId xmlns:a16="http://schemas.microsoft.com/office/drawing/2014/main" id="{8BEE7395-8316-4AA5-9FDB-1449331325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55009" y="4000516"/>
            <a:ext cx="406400" cy="406400"/>
          </a:xfrm>
          <a:prstGeom prst="rect">
            <a:avLst/>
          </a:prstGeom>
        </p:spPr>
      </p:pic>
    </p:spTree>
    <p:extLst>
      <p:ext uri="{BB962C8B-B14F-4D97-AF65-F5344CB8AC3E}">
        <p14:creationId xmlns:p14="http://schemas.microsoft.com/office/powerpoint/2010/main" val="30689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p:cNvSpPr txBox="1">
            <a:spLocks/>
          </p:cNvSpPr>
          <p:nvPr/>
        </p:nvSpPr>
        <p:spPr>
          <a:xfrm>
            <a:off x="1676401" y="1295400"/>
            <a:ext cx="7027166" cy="4876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dirty="0">
                <a:solidFill>
                  <a:prstClr val="black"/>
                </a:solidFill>
              </a:rPr>
              <a:t>Amount of Debt = 30%</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Score based on Revolving Utilization (i.e. All card limits = $2000 and using $500 would give you utilization of 25%)</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Get the number down as low as possible, guideline is always below 30%</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Ask to increase your limit so that the score improves</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285750" lvl="1" indent="-285750" algn="just">
              <a:buClr>
                <a:srgbClr val="C20EB9"/>
              </a:buClr>
              <a:buSzPct val="115000"/>
              <a:buFont typeface="Arial" panose="020B0604020202020204" pitchFamily="34" charset="0"/>
              <a:buChar char="•"/>
            </a:pPr>
            <a:r>
              <a:rPr lang="en-US" sz="1600" dirty="0">
                <a:solidFill>
                  <a:prstClr val="black"/>
                </a:solidFill>
              </a:rPr>
              <a:t>Length of History = 15%</a:t>
            </a: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Only way to build a history is be patient, take your time</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History improves with each loan paid off (car loans, student debt)</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Attack your debts in order of highest interest rate to lowest first, while ensuring minimum payments can be satisfied</a:t>
            </a:r>
          </a:p>
          <a:p>
            <a:pPr marL="1200150" lvl="2" indent="-285750" algn="just">
              <a:buClr>
                <a:srgbClr val="C20EB9"/>
              </a:buClr>
              <a:buSzPct val="115000"/>
              <a:buFont typeface="Century Schoolbook" panose="02040604050505020304" pitchFamily="18" charset="0"/>
              <a:buChar char="–"/>
            </a:pPr>
            <a:r>
              <a:rPr lang="en-US" sz="1200" dirty="0">
                <a:solidFill>
                  <a:prstClr val="black"/>
                </a:solidFill>
              </a:rPr>
              <a:t>Credit cards typically have a higher interest rate than student debt.</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Automate some payments and use extra at end of month to accelerate</a:t>
            </a: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p:txBody>
      </p:sp>
      <p:grpSp>
        <p:nvGrpSpPr>
          <p:cNvPr id="10" name="Group 9"/>
          <p:cNvGrpSpPr/>
          <p:nvPr/>
        </p:nvGrpSpPr>
        <p:grpSpPr>
          <a:xfrm>
            <a:off x="1719072" y="329184"/>
            <a:ext cx="4529328" cy="369332"/>
            <a:chOff x="1719072" y="329184"/>
            <a:chExt cx="4529328" cy="369332"/>
          </a:xfrm>
        </p:grpSpPr>
        <p:sp>
          <p:nvSpPr>
            <p:cNvPr id="11" name="TextBox 10"/>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2" name="L-Shape 11"/>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aphicFrame>
        <p:nvGraphicFramePr>
          <p:cNvPr id="13" name="Chart 12"/>
          <p:cNvGraphicFramePr/>
          <p:nvPr>
            <p:extLst>
              <p:ext uri="{D42A27DB-BD31-4B8C-83A1-F6EECF244321}">
                <p14:modId xmlns:p14="http://schemas.microsoft.com/office/powerpoint/2010/main" val="2401566982"/>
              </p:ext>
            </p:extLst>
          </p:nvPr>
        </p:nvGraphicFramePr>
        <p:xfrm>
          <a:off x="7388352" y="-347472"/>
          <a:ext cx="2133600" cy="23591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0708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19072" y="329184"/>
            <a:ext cx="4529328" cy="369332"/>
            <a:chOff x="1719072" y="329184"/>
            <a:chExt cx="4529328" cy="369332"/>
          </a:xfrm>
        </p:grpSpPr>
        <p:sp>
          <p:nvSpPr>
            <p:cNvPr id="11" name="TextBox 10"/>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2" name="L-Shape 11"/>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aphicFrame>
        <p:nvGraphicFramePr>
          <p:cNvPr id="13" name="Chart 12"/>
          <p:cNvGraphicFramePr/>
          <p:nvPr>
            <p:extLst>
              <p:ext uri="{D42A27DB-BD31-4B8C-83A1-F6EECF244321}">
                <p14:modId xmlns:p14="http://schemas.microsoft.com/office/powerpoint/2010/main" val="3814485109"/>
              </p:ext>
            </p:extLst>
          </p:nvPr>
        </p:nvGraphicFramePr>
        <p:xfrm>
          <a:off x="7391400" y="-344409"/>
          <a:ext cx="2133600" cy="2359122"/>
        </p:xfrm>
        <a:graphic>
          <a:graphicData uri="http://schemas.openxmlformats.org/drawingml/2006/chart">
            <c:chart xmlns:c="http://schemas.openxmlformats.org/drawingml/2006/chart" xmlns:r="http://schemas.openxmlformats.org/officeDocument/2006/relationships" r:id="rId4"/>
          </a:graphicData>
        </a:graphic>
      </p:graphicFrame>
      <p:sp>
        <p:nvSpPr>
          <p:cNvPr id="14" name="Subtitle 2"/>
          <p:cNvSpPr txBox="1">
            <a:spLocks/>
          </p:cNvSpPr>
          <p:nvPr/>
        </p:nvSpPr>
        <p:spPr>
          <a:xfrm>
            <a:off x="1676401" y="1295400"/>
            <a:ext cx="7027166" cy="4876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dirty="0">
                <a:solidFill>
                  <a:prstClr val="black"/>
                </a:solidFill>
              </a:rPr>
              <a:t>New Credit = 10%</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Paying off credit and ability to add new credit builds record</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Only add credit to satisfy goals and when you can easily cover it</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285750" lvl="1" indent="-285750" algn="just">
              <a:buClr>
                <a:srgbClr val="C20EB9"/>
              </a:buClr>
              <a:buSzPct val="115000"/>
              <a:buFont typeface="Arial" panose="020B0604020202020204" pitchFamily="34" charset="0"/>
              <a:buChar char="•"/>
            </a:pPr>
            <a:r>
              <a:rPr lang="en-US" sz="1600" dirty="0">
                <a:solidFill>
                  <a:prstClr val="black"/>
                </a:solidFill>
              </a:rPr>
              <a:t>Credit Mix = 10%</a:t>
            </a: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Mixes of installment and revolving debt</a:t>
            </a:r>
          </a:p>
          <a:p>
            <a:pPr marL="1200150" lvl="2" indent="-285750" algn="just">
              <a:buClr>
                <a:srgbClr val="C20EB9"/>
              </a:buClr>
              <a:buSzPct val="115000"/>
              <a:buFont typeface="Century Schoolbook" panose="02040604050505020304" pitchFamily="18" charset="0"/>
              <a:buChar char="–"/>
            </a:pPr>
            <a:r>
              <a:rPr lang="en-US" sz="1200" dirty="0">
                <a:solidFill>
                  <a:prstClr val="black"/>
                </a:solidFill>
              </a:rPr>
              <a:t>Revolving = Credit cards; Installment = Student Loans, Auto Loans, etc.</a:t>
            </a:r>
          </a:p>
          <a:p>
            <a:pPr marL="1200150" lvl="2" indent="-285750" algn="just">
              <a:buClr>
                <a:srgbClr val="C20EB9"/>
              </a:buClr>
              <a:buSzPct val="115000"/>
              <a:buFont typeface="Century Schoolbook" panose="02040604050505020304" pitchFamily="18" charset="0"/>
              <a:buChar char="–"/>
            </a:pPr>
            <a:endParaRPr lang="en-US" sz="12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Strong installment debt history will make future debt have lower rates and better terms!</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p:txBody>
      </p:sp>
      <p:pic>
        <p:nvPicPr>
          <p:cNvPr id="2" name="Subway">
            <a:hlinkClick r:id="" action="ppaction://media"/>
            <a:extLst>
              <a:ext uri="{FF2B5EF4-FFF2-40B4-BE49-F238E27FC236}">
                <a16:creationId xmlns:a16="http://schemas.microsoft.com/office/drawing/2014/main" id="{56D63621-2DA2-49E8-B095-D52E091DB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05400" y="5257800"/>
            <a:ext cx="406400" cy="406400"/>
          </a:xfrm>
          <a:prstGeom prst="rect">
            <a:avLst/>
          </a:prstGeom>
        </p:spPr>
      </p:pic>
    </p:spTree>
    <p:extLst>
      <p:ext uri="{BB962C8B-B14F-4D97-AF65-F5344CB8AC3E}">
        <p14:creationId xmlns:p14="http://schemas.microsoft.com/office/powerpoint/2010/main" val="379202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6356" y="5016862"/>
            <a:ext cx="5567530" cy="1477328"/>
          </a:xfrm>
          <a:prstGeom prst="rect">
            <a:avLst/>
          </a:prstGeom>
          <a:noFill/>
        </p:spPr>
        <p:txBody>
          <a:bodyPr wrap="square" rtlCol="0">
            <a:spAutoFit/>
          </a:bodyPr>
          <a:lstStyle/>
          <a:p>
            <a:endParaRPr lang="en-US" dirty="0"/>
          </a:p>
          <a:p>
            <a:r>
              <a:rPr lang="en-US" dirty="0"/>
              <a:t>Play :45 through 2:45 for tips on how credit scores can be improved!</a:t>
            </a:r>
          </a:p>
          <a:p>
            <a:r>
              <a:rPr lang="en-US" dirty="0"/>
              <a:t>	</a:t>
            </a:r>
          </a:p>
          <a:p>
            <a:endParaRPr lang="en-US" dirty="0"/>
          </a:p>
        </p:txBody>
      </p:sp>
      <p:grpSp>
        <p:nvGrpSpPr>
          <p:cNvPr id="8" name="Group 7"/>
          <p:cNvGrpSpPr/>
          <p:nvPr/>
        </p:nvGrpSpPr>
        <p:grpSpPr>
          <a:xfrm>
            <a:off x="762000" y="244327"/>
            <a:ext cx="5997054" cy="461665"/>
            <a:chOff x="4320138"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320138" y="3937353"/>
              <a:ext cx="4381010" cy="396261"/>
            </a:xfrm>
            <a:prstGeom prst="rect">
              <a:avLst/>
            </a:prstGeom>
            <a:noFill/>
          </p:spPr>
          <p:txBody>
            <a:bodyPr wrap="square" rtlCol="0">
              <a:spAutoFit/>
            </a:bodyPr>
            <a:lstStyle/>
            <a:p>
              <a:pPr algn="ctr"/>
              <a:r>
                <a:rPr lang="en-US" sz="2400" dirty="0"/>
                <a:t>Manage Risk – Credit</a:t>
              </a:r>
            </a:p>
          </p:txBody>
        </p:sp>
      </p:grpSp>
      <p:pic>
        <p:nvPicPr>
          <p:cNvPr id="2" name="Online Media 1" title="Debit and Credit (Manage Risk)">
            <a:hlinkClick r:id="" action="ppaction://media"/>
            <a:extLst>
              <a:ext uri="{FF2B5EF4-FFF2-40B4-BE49-F238E27FC236}">
                <a16:creationId xmlns:a16="http://schemas.microsoft.com/office/drawing/2014/main" id="{93672E99-9E42-4D59-9B99-9D761090757E}"/>
              </a:ext>
            </a:extLst>
          </p:cNvPr>
          <p:cNvPicPr>
            <a:picLocks noRot="1" noChangeAspect="1"/>
          </p:cNvPicPr>
          <p:nvPr>
            <a:videoFile r:link="rId1"/>
          </p:nvPr>
        </p:nvPicPr>
        <p:blipFill>
          <a:blip r:embed="rId4"/>
          <a:stretch>
            <a:fillRect/>
          </a:stretch>
        </p:blipFill>
        <p:spPr>
          <a:xfrm>
            <a:off x="1869433" y="1240973"/>
            <a:ext cx="6096000" cy="3429000"/>
          </a:xfrm>
          <a:prstGeom prst="rect">
            <a:avLst/>
          </a:prstGeom>
        </p:spPr>
      </p:pic>
    </p:spTree>
    <p:extLst>
      <p:ext uri="{BB962C8B-B14F-4D97-AF65-F5344CB8AC3E}">
        <p14:creationId xmlns:p14="http://schemas.microsoft.com/office/powerpoint/2010/main" val="122587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749993964"/>
              </p:ext>
            </p:extLst>
          </p:nvPr>
        </p:nvGraphicFramePr>
        <p:xfrm>
          <a:off x="1524000" y="1447800"/>
          <a:ext cx="71628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5" name="Group 14"/>
          <p:cNvGrpSpPr/>
          <p:nvPr/>
        </p:nvGrpSpPr>
        <p:grpSpPr>
          <a:xfrm>
            <a:off x="118732" y="238383"/>
            <a:ext cx="5997054" cy="461665"/>
            <a:chOff x="3850214" y="3932252"/>
            <a:chExt cx="4381010" cy="396261"/>
          </a:xfrm>
        </p:grpSpPr>
        <p:sp>
          <p:nvSpPr>
            <p:cNvPr id="16" name="L-Shape 15"/>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50214" y="3932252"/>
              <a:ext cx="4381010" cy="396261"/>
            </a:xfrm>
            <a:prstGeom prst="rect">
              <a:avLst/>
            </a:prstGeom>
            <a:noFill/>
          </p:spPr>
          <p:txBody>
            <a:bodyPr wrap="square" rtlCol="0">
              <a:spAutoFit/>
            </a:bodyPr>
            <a:lstStyle/>
            <a:p>
              <a:pPr algn="ctr"/>
              <a:r>
                <a:rPr lang="en-US" sz="2400" dirty="0"/>
                <a:t>Live with Less</a:t>
              </a:r>
            </a:p>
          </p:txBody>
        </p:sp>
      </p:grpSp>
      <p:pic>
        <p:nvPicPr>
          <p:cNvPr id="2" name="live simply">
            <a:hlinkClick r:id="" action="ppaction://media"/>
            <a:extLst>
              <a:ext uri="{FF2B5EF4-FFF2-40B4-BE49-F238E27FC236}">
                <a16:creationId xmlns:a16="http://schemas.microsoft.com/office/drawing/2014/main" id="{FD0484BC-55EF-4724-B20D-365C0E242B0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67300" y="5105400"/>
            <a:ext cx="406400" cy="406400"/>
          </a:xfrm>
          <a:prstGeom prst="rect">
            <a:avLst/>
          </a:prstGeom>
        </p:spPr>
      </p:pic>
    </p:spTree>
    <p:extLst>
      <p:ext uri="{BB962C8B-B14F-4D97-AF65-F5344CB8AC3E}">
        <p14:creationId xmlns:p14="http://schemas.microsoft.com/office/powerpoint/2010/main" val="339507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901952" y="5158344"/>
            <a:ext cx="6245352"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400" u="sng" dirty="0">
                <a:solidFill>
                  <a:srgbClr val="204BA0"/>
                </a:solidFill>
              </a:rPr>
              <a:t>https://www.credit.com/debt/debt-to-income-ratio/</a:t>
            </a:r>
            <a:r>
              <a:rPr lang="en-US" sz="1400" dirty="0">
                <a:solidFill>
                  <a:prstClr val="black"/>
                </a:solidFill>
              </a:rPr>
              <a:t> Consumer Financial Protection Bureau has a wealth of free resources on their website</a:t>
            </a:r>
          </a:p>
        </p:txBody>
      </p:sp>
      <p:grpSp>
        <p:nvGrpSpPr>
          <p:cNvPr id="8" name="Group 7"/>
          <p:cNvGrpSpPr/>
          <p:nvPr/>
        </p:nvGrpSpPr>
        <p:grpSpPr>
          <a:xfrm>
            <a:off x="1719072" y="329184"/>
            <a:ext cx="4529328" cy="369332"/>
            <a:chOff x="1719072" y="329184"/>
            <a:chExt cx="4529328" cy="369332"/>
          </a:xfrm>
        </p:grpSpPr>
        <p:sp>
          <p:nvSpPr>
            <p:cNvPr id="9" name="TextBox 8"/>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0" name="L-Shape 9"/>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Subtitle 2"/>
          <p:cNvSpPr txBox="1">
            <a:spLocks/>
          </p:cNvSpPr>
          <p:nvPr/>
        </p:nvSpPr>
        <p:spPr>
          <a:xfrm>
            <a:off x="1676401" y="1295400"/>
            <a:ext cx="7027166" cy="4876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dirty="0">
                <a:solidFill>
                  <a:prstClr val="black"/>
                </a:solidFill>
              </a:rPr>
              <a:t>Debt-to-Income Ratio</a:t>
            </a:r>
          </a:p>
          <a:p>
            <a:pPr marL="285750" indent="-285750" algn="just">
              <a:buClr>
                <a:srgbClr val="C20EB9"/>
              </a:buClr>
              <a:buSzPct val="115000"/>
              <a:buFont typeface="Arial" panose="020B0604020202020204" pitchFamily="34" charset="0"/>
              <a:buChar char="•"/>
            </a:pPr>
            <a:endParaRPr lang="en-US" sz="11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Key component of your credit health</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Includes housing, auto, student loans, and credit card</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285750" lvl="1" indent="-285750" algn="just">
              <a:buClr>
                <a:srgbClr val="C20EB9"/>
              </a:buClr>
              <a:buSzPct val="115000"/>
              <a:buFont typeface="Arial" panose="020B0604020202020204" pitchFamily="34" charset="0"/>
              <a:buChar char="•"/>
            </a:pPr>
            <a:r>
              <a:rPr lang="en-US" sz="1600" dirty="0">
                <a:solidFill>
                  <a:prstClr val="black"/>
                </a:solidFill>
              </a:rPr>
              <a:t>43% is a key guideline for your debt to income ratio. As a portion of your income try to keep to the following:</a:t>
            </a:r>
          </a:p>
          <a:p>
            <a:pPr marL="742950" lvl="1" indent="-285750" algn="just">
              <a:buClr>
                <a:srgbClr val="C20EB9"/>
              </a:buClr>
              <a:buSzPct val="115000"/>
              <a:buFont typeface="Century Schoolbook" panose="02040604050505020304" pitchFamily="18" charset="0"/>
              <a:buChar char="–"/>
            </a:pPr>
            <a:endParaRPr lang="en-US" sz="11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Housing 28% max; lower is better</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Car loans 10% max; look at various commuting options</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Credit Cards 5%; with goal of paying 100% every month</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p:txBody>
      </p:sp>
      <p:pic>
        <p:nvPicPr>
          <p:cNvPr id="2" name="Score well">
            <a:hlinkClick r:id="" action="ppaction://media"/>
            <a:extLst>
              <a:ext uri="{FF2B5EF4-FFF2-40B4-BE49-F238E27FC236}">
                <a16:creationId xmlns:a16="http://schemas.microsoft.com/office/drawing/2014/main" id="{D4F000A2-8E99-4512-80C7-7AC46AF835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4561460"/>
            <a:ext cx="406400" cy="406400"/>
          </a:xfrm>
          <a:prstGeom prst="rect">
            <a:avLst/>
          </a:prstGeom>
        </p:spPr>
      </p:pic>
    </p:spTree>
    <p:extLst>
      <p:ext uri="{BB962C8B-B14F-4D97-AF65-F5344CB8AC3E}">
        <p14:creationId xmlns:p14="http://schemas.microsoft.com/office/powerpoint/2010/main" val="3232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901952" y="4714732"/>
            <a:ext cx="6480048" cy="107899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n-US" sz="1600" u="sng" dirty="0">
                <a:solidFill>
                  <a:prstClr val="black"/>
                </a:solidFill>
                <a:hlinkClick r:id="rId2"/>
              </a:rPr>
              <a:t>https://www.consumer.ftc.gov/articles/0150-coping-debt</a:t>
            </a:r>
            <a:r>
              <a:rPr lang="en-US" sz="1600" dirty="0">
                <a:solidFill>
                  <a:prstClr val="black"/>
                </a:solidFill>
              </a:rPr>
              <a:t> The Federal Trade Commission webpage shares tips on debt management</a:t>
            </a:r>
          </a:p>
        </p:txBody>
      </p:sp>
      <p:grpSp>
        <p:nvGrpSpPr>
          <p:cNvPr id="7" name="Group 6"/>
          <p:cNvGrpSpPr/>
          <p:nvPr/>
        </p:nvGrpSpPr>
        <p:grpSpPr>
          <a:xfrm>
            <a:off x="1719072" y="329184"/>
            <a:ext cx="4529328" cy="369332"/>
            <a:chOff x="1719072" y="329184"/>
            <a:chExt cx="4529328" cy="369332"/>
          </a:xfrm>
        </p:grpSpPr>
        <p:sp>
          <p:nvSpPr>
            <p:cNvPr id="9" name="TextBox 8"/>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0" name="L-Shape 9"/>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Subtitle 2"/>
          <p:cNvSpPr txBox="1">
            <a:spLocks/>
          </p:cNvSpPr>
          <p:nvPr/>
        </p:nvSpPr>
        <p:spPr>
          <a:xfrm>
            <a:off x="1676400" y="1295400"/>
            <a:ext cx="7238999" cy="395882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b="1" dirty="0">
                <a:solidFill>
                  <a:prstClr val="black"/>
                </a:solidFill>
              </a:rPr>
              <a:t>Summary</a:t>
            </a:r>
          </a:p>
          <a:p>
            <a:pPr marL="457200" lvl="2" algn="just">
              <a:buClr>
                <a:srgbClr val="C20EB9"/>
              </a:buClr>
              <a:buSzPct val="115000"/>
            </a:pPr>
            <a:endParaRPr lang="en-US" sz="16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600" dirty="0">
                <a:solidFill>
                  <a:prstClr val="black"/>
                </a:solidFill>
              </a:rPr>
              <a:t>Credit and debt should be utilized carefully</a:t>
            </a:r>
          </a:p>
          <a:p>
            <a:pPr marL="742950" lvl="2"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600" dirty="0">
                <a:solidFill>
                  <a:prstClr val="black"/>
                </a:solidFill>
              </a:rPr>
              <a:t>Rule regarding debt for college: </a:t>
            </a:r>
          </a:p>
          <a:p>
            <a:pPr marL="1200150" lvl="3" indent="-285750" algn="just">
              <a:buClr>
                <a:srgbClr val="C20EB9"/>
              </a:buClr>
              <a:buSzPct val="115000"/>
              <a:buFont typeface="Century Schoolbook" panose="02040604050505020304" pitchFamily="18" charset="0"/>
              <a:buChar char="–"/>
            </a:pPr>
            <a:r>
              <a:rPr lang="en-US" sz="1400" dirty="0">
                <a:solidFill>
                  <a:prstClr val="black"/>
                </a:solidFill>
              </a:rPr>
              <a:t>Total debt less than Expected Starting Salary</a:t>
            </a:r>
          </a:p>
          <a:p>
            <a:pPr marL="742950" lvl="2"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600" dirty="0">
                <a:solidFill>
                  <a:prstClr val="black"/>
                </a:solidFill>
              </a:rPr>
              <a:t>Put yourself in position to succeed by managing your FICO score</a:t>
            </a:r>
          </a:p>
          <a:p>
            <a:pPr marL="457200" lvl="2" algn="just">
              <a:buClr>
                <a:srgbClr val="C20EB9"/>
              </a:buClr>
              <a:buSzPct val="115000"/>
            </a:pPr>
            <a:endParaRPr lang="en-US" sz="16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600" dirty="0">
                <a:solidFill>
                  <a:prstClr val="black"/>
                </a:solidFill>
              </a:rPr>
              <a:t>Automate payments below some level ($150) to simplify your life and strengthen your scores, and secure your financial future!</a:t>
            </a:r>
          </a:p>
        </p:txBody>
      </p:sp>
    </p:spTree>
    <p:extLst>
      <p:ext uri="{BB962C8B-B14F-4D97-AF65-F5344CB8AC3E}">
        <p14:creationId xmlns:p14="http://schemas.microsoft.com/office/powerpoint/2010/main" val="1727004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1238" y="1447800"/>
            <a:ext cx="7032064" cy="1981200"/>
          </a:xfrm>
        </p:spPr>
        <p:txBody>
          <a:bodyPr>
            <a:normAutofit/>
          </a:bodyPr>
          <a:lstStyle/>
          <a:p>
            <a:r>
              <a:rPr lang="en-US" sz="1400" dirty="0">
                <a:solidFill>
                  <a:schemeClr val="tx1"/>
                </a:solidFill>
              </a:rPr>
              <a:t>Thanks to all our sponsors and volunteers for making this possible</a:t>
            </a:r>
          </a:p>
          <a:p>
            <a:endParaRPr lang="en-US" sz="1400" dirty="0">
              <a:solidFill>
                <a:schemeClr val="tx1"/>
              </a:solidFill>
            </a:endParaRPr>
          </a:p>
          <a:p>
            <a:r>
              <a:rPr lang="en-US" sz="1400" dirty="0">
                <a:solidFill>
                  <a:schemeClr val="tx1"/>
                </a:solidFill>
              </a:rPr>
              <a:t>Thanks to CFA Atlanta for support and inspiration as we move forward</a:t>
            </a:r>
          </a:p>
          <a:p>
            <a:endParaRPr lang="en-US" sz="1400" dirty="0">
              <a:solidFill>
                <a:schemeClr val="tx1"/>
              </a:solidFill>
            </a:endParaRPr>
          </a:p>
          <a:p>
            <a:r>
              <a:rPr lang="en-US" sz="1400" dirty="0">
                <a:solidFill>
                  <a:schemeClr val="tx1"/>
                </a:solidFill>
              </a:rPr>
              <a:t>Thanks to the CFA Institute for support and educational material</a:t>
            </a:r>
          </a:p>
          <a:p>
            <a:endParaRPr lang="en-US" sz="1400" dirty="0">
              <a:solidFill>
                <a:schemeClr val="tx1"/>
              </a:solidFill>
            </a:endParaRPr>
          </a:p>
        </p:txBody>
      </p:sp>
      <p:sp>
        <p:nvSpPr>
          <p:cNvPr id="2" name="TextBox 1"/>
          <p:cNvSpPr txBox="1"/>
          <p:nvPr/>
        </p:nvSpPr>
        <p:spPr>
          <a:xfrm>
            <a:off x="1601238" y="3390900"/>
            <a:ext cx="7266669" cy="2246769"/>
          </a:xfrm>
          <a:prstGeom prst="rect">
            <a:avLst/>
          </a:prstGeom>
          <a:noFill/>
        </p:spPr>
        <p:txBody>
          <a:bodyPr wrap="none" rtlCol="0">
            <a:spAutoFit/>
          </a:bodyPr>
          <a:lstStyle/>
          <a:p>
            <a:r>
              <a:rPr lang="en-US" sz="2000" dirty="0">
                <a:solidFill>
                  <a:srgbClr val="6C92CA"/>
                </a:solidFill>
              </a:rPr>
              <a:t>Check out our whole series of videos on YouTube</a:t>
            </a:r>
          </a:p>
          <a:p>
            <a:endParaRPr lang="en-US" sz="2000" dirty="0">
              <a:solidFill>
                <a:srgbClr val="6C92CA"/>
              </a:solidFill>
            </a:endParaRPr>
          </a:p>
          <a:p>
            <a:r>
              <a:rPr lang="en-US" sz="2000" dirty="0">
                <a:solidFill>
                  <a:srgbClr val="6C92CA"/>
                </a:solidFill>
              </a:rPr>
              <a:t>Follow ASFIP Foundation on LinkedIn, FB, Insta &amp; Twitter</a:t>
            </a:r>
          </a:p>
          <a:p>
            <a:endParaRPr lang="en-US" sz="2000" dirty="0">
              <a:solidFill>
                <a:srgbClr val="6C92CA"/>
              </a:solidFill>
            </a:endParaRPr>
          </a:p>
          <a:p>
            <a:r>
              <a:rPr lang="en-US" sz="2000" dirty="0">
                <a:solidFill>
                  <a:srgbClr val="6C92CA"/>
                </a:solidFill>
              </a:rPr>
              <a:t>Online: CFAAtlanta.org/Foundation</a:t>
            </a:r>
          </a:p>
          <a:p>
            <a:endParaRPr lang="en-US" sz="2000" dirty="0">
              <a:solidFill>
                <a:srgbClr val="6C92CA"/>
              </a:solidFill>
            </a:endParaRPr>
          </a:p>
          <a:p>
            <a:r>
              <a:rPr lang="en-US" sz="2000" dirty="0">
                <a:solidFill>
                  <a:srgbClr val="6C92CA"/>
                </a:solidFill>
              </a:rPr>
              <a:t>Email: Foundation@CFAAtlanta.org</a:t>
            </a:r>
            <a:r>
              <a:rPr lang="en-US" sz="2000" dirty="0"/>
              <a:t> </a:t>
            </a:r>
          </a:p>
        </p:txBody>
      </p:sp>
      <p:sp>
        <p:nvSpPr>
          <p:cNvPr id="4" name="AutoShape 2" descr="Image result for linkedin ico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Conclusion">
            <a:hlinkClick r:id="" action="ppaction://media"/>
            <a:extLst>
              <a:ext uri="{FF2B5EF4-FFF2-40B4-BE49-F238E27FC236}">
                <a16:creationId xmlns:a16="http://schemas.microsoft.com/office/drawing/2014/main" id="{4366B21D-14F5-45A7-83FE-5E96BED050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10870" y="468200"/>
            <a:ext cx="406400" cy="406400"/>
          </a:xfrm>
          <a:prstGeom prst="rect">
            <a:avLst/>
          </a:prstGeom>
        </p:spPr>
      </p:pic>
    </p:spTree>
    <p:extLst>
      <p:ext uri="{BB962C8B-B14F-4D97-AF65-F5344CB8AC3E}">
        <p14:creationId xmlns:p14="http://schemas.microsoft.com/office/powerpoint/2010/main" val="361434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00200" y="5260367"/>
            <a:ext cx="5567530" cy="1477328"/>
          </a:xfrm>
          <a:prstGeom prst="rect">
            <a:avLst/>
          </a:prstGeom>
          <a:noFill/>
        </p:spPr>
        <p:txBody>
          <a:bodyPr wrap="square" rtlCol="0">
            <a:spAutoFit/>
          </a:bodyPr>
          <a:lstStyle/>
          <a:p>
            <a:endParaRPr lang="en-US" dirty="0"/>
          </a:p>
          <a:p>
            <a:r>
              <a:rPr lang="en-US" dirty="0"/>
              <a:t>Play :50 through 3:00 for an example of doing a budget </a:t>
            </a:r>
          </a:p>
          <a:p>
            <a:r>
              <a:rPr lang="en-US" dirty="0"/>
              <a:t>	</a:t>
            </a:r>
          </a:p>
          <a:p>
            <a:endParaRPr lang="en-US" dirty="0"/>
          </a:p>
        </p:txBody>
      </p:sp>
      <p:grpSp>
        <p:nvGrpSpPr>
          <p:cNvPr id="8" name="Group 7"/>
          <p:cNvGrpSpPr/>
          <p:nvPr/>
        </p:nvGrpSpPr>
        <p:grpSpPr>
          <a:xfrm>
            <a:off x="762000" y="244327"/>
            <a:ext cx="5997054" cy="461665"/>
            <a:chOff x="4320138"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320138" y="3937353"/>
              <a:ext cx="4381010" cy="396261"/>
            </a:xfrm>
            <a:prstGeom prst="rect">
              <a:avLst/>
            </a:prstGeom>
            <a:noFill/>
          </p:spPr>
          <p:txBody>
            <a:bodyPr wrap="square" rtlCol="0">
              <a:spAutoFit/>
            </a:bodyPr>
            <a:lstStyle/>
            <a:p>
              <a:pPr algn="ctr"/>
              <a:r>
                <a:rPr lang="en-US" sz="2400" dirty="0"/>
                <a:t>Live with Less – Budget</a:t>
              </a:r>
            </a:p>
          </p:txBody>
        </p:sp>
      </p:grpSp>
      <p:pic>
        <p:nvPicPr>
          <p:cNvPr id="2" name="Online Media 1" title="Budgeting (Live with Less)">
            <a:hlinkClick r:id="" action="ppaction://media"/>
            <a:extLst>
              <a:ext uri="{FF2B5EF4-FFF2-40B4-BE49-F238E27FC236}">
                <a16:creationId xmlns:a16="http://schemas.microsoft.com/office/drawing/2014/main" id="{0055E671-558C-4ADB-825E-0129C9869D29}"/>
              </a:ext>
            </a:extLst>
          </p:cNvPr>
          <p:cNvPicPr>
            <a:picLocks noRot="1" noChangeAspect="1"/>
          </p:cNvPicPr>
          <p:nvPr>
            <a:videoFile r:link="rId1"/>
          </p:nvPr>
        </p:nvPicPr>
        <p:blipFill>
          <a:blip r:embed="rId4"/>
          <a:stretch>
            <a:fillRect/>
          </a:stretch>
        </p:blipFill>
        <p:spPr>
          <a:xfrm>
            <a:off x="1752600" y="1524000"/>
            <a:ext cx="6096000" cy="3429000"/>
          </a:xfrm>
          <a:prstGeom prst="rect">
            <a:avLst/>
          </a:prstGeom>
        </p:spPr>
      </p:pic>
    </p:spTree>
    <p:extLst>
      <p:ext uri="{BB962C8B-B14F-4D97-AF65-F5344CB8AC3E}">
        <p14:creationId xmlns:p14="http://schemas.microsoft.com/office/powerpoint/2010/main" val="165106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63479" y="239233"/>
            <a:ext cx="5997054" cy="461665"/>
            <a:chOff x="4321218" y="3932981"/>
            <a:chExt cx="4381010" cy="396261"/>
          </a:xfrm>
        </p:grpSpPr>
        <p:sp>
          <p:nvSpPr>
            <p:cNvPr id="16" name="L-Shape 15"/>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321218" y="3932981"/>
              <a:ext cx="4381010" cy="396261"/>
            </a:xfrm>
            <a:prstGeom prst="rect">
              <a:avLst/>
            </a:prstGeom>
            <a:noFill/>
          </p:spPr>
          <p:txBody>
            <a:bodyPr wrap="square" rtlCol="0">
              <a:spAutoFit/>
            </a:bodyPr>
            <a:lstStyle/>
            <a:p>
              <a:pPr algn="ctr"/>
              <a:r>
                <a:rPr lang="en-US" sz="2400" dirty="0"/>
                <a:t>Live with Less – Budget</a:t>
              </a:r>
            </a:p>
          </p:txBody>
        </p:sp>
      </p:grpSp>
      <p:sp>
        <p:nvSpPr>
          <p:cNvPr id="3" name="Rounded Rectangle 2"/>
          <p:cNvSpPr/>
          <p:nvPr/>
        </p:nvSpPr>
        <p:spPr>
          <a:xfrm>
            <a:off x="1832219" y="5024229"/>
            <a:ext cx="6578044" cy="752058"/>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Golden Rule: ALWAYS SPEND LESS THAN YOU MAKE!</a:t>
            </a:r>
          </a:p>
        </p:txBody>
      </p:sp>
      <p:graphicFrame>
        <p:nvGraphicFramePr>
          <p:cNvPr id="4" name="Diagram 3"/>
          <p:cNvGraphicFramePr/>
          <p:nvPr>
            <p:extLst>
              <p:ext uri="{D42A27DB-BD31-4B8C-83A1-F6EECF244321}">
                <p14:modId xmlns:p14="http://schemas.microsoft.com/office/powerpoint/2010/main" val="4120296449"/>
              </p:ext>
            </p:extLst>
          </p:nvPr>
        </p:nvGraphicFramePr>
        <p:xfrm>
          <a:off x="2759041" y="1219200"/>
          <a:ext cx="4724400" cy="33583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within your means">
            <a:hlinkClick r:id="" action="ppaction://media"/>
            <a:extLst>
              <a:ext uri="{FF2B5EF4-FFF2-40B4-BE49-F238E27FC236}">
                <a16:creationId xmlns:a16="http://schemas.microsoft.com/office/drawing/2014/main" id="{C18AB066-1214-4CA0-9F2C-191FBE78B9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21241" y="5943600"/>
            <a:ext cx="406400" cy="406400"/>
          </a:xfrm>
          <a:prstGeom prst="rect">
            <a:avLst/>
          </a:prstGeom>
        </p:spPr>
      </p:pic>
    </p:spTree>
    <p:extLst>
      <p:ext uri="{BB962C8B-B14F-4D97-AF65-F5344CB8AC3E}">
        <p14:creationId xmlns:p14="http://schemas.microsoft.com/office/powerpoint/2010/main" val="340782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09800" y="1447800"/>
            <a:ext cx="5567530" cy="3139321"/>
          </a:xfrm>
          <a:prstGeom prst="rect">
            <a:avLst/>
          </a:prstGeom>
          <a:noFill/>
        </p:spPr>
        <p:txBody>
          <a:bodyPr wrap="square" rtlCol="0">
            <a:spAutoFit/>
          </a:bodyPr>
          <a:lstStyle/>
          <a:p>
            <a:endParaRPr lang="en-US" dirty="0"/>
          </a:p>
          <a:p>
            <a:r>
              <a:rPr lang="en-US" dirty="0"/>
              <a:t>Begin the process of a budget and share with a friend for higher chance of success</a:t>
            </a:r>
          </a:p>
          <a:p>
            <a:r>
              <a:rPr lang="en-US" dirty="0"/>
              <a:t>	</a:t>
            </a:r>
          </a:p>
          <a:p>
            <a:endParaRPr lang="en-US" dirty="0"/>
          </a:p>
          <a:p>
            <a:r>
              <a:rPr lang="en-US" dirty="0"/>
              <a:t>GOOD = Writing a budget makes it 60% more successful</a:t>
            </a:r>
          </a:p>
          <a:p>
            <a:r>
              <a:rPr lang="en-US" dirty="0"/>
              <a:t>	</a:t>
            </a:r>
          </a:p>
          <a:p>
            <a:endParaRPr lang="en-US" dirty="0"/>
          </a:p>
          <a:p>
            <a:r>
              <a:rPr lang="en-US" dirty="0"/>
              <a:t>BETTER = Sharing a budget with a friend gives you an 80% greater chance of succeeding</a:t>
            </a:r>
          </a:p>
        </p:txBody>
      </p:sp>
      <p:grpSp>
        <p:nvGrpSpPr>
          <p:cNvPr id="8" name="Group 7"/>
          <p:cNvGrpSpPr/>
          <p:nvPr/>
        </p:nvGrpSpPr>
        <p:grpSpPr>
          <a:xfrm>
            <a:off x="1143000" y="244327"/>
            <a:ext cx="5997054" cy="461665"/>
            <a:chOff x="4598469"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98469" y="3937353"/>
              <a:ext cx="4381010" cy="396261"/>
            </a:xfrm>
            <a:prstGeom prst="rect">
              <a:avLst/>
            </a:prstGeom>
            <a:noFill/>
          </p:spPr>
          <p:txBody>
            <a:bodyPr wrap="square" rtlCol="0">
              <a:spAutoFit/>
            </a:bodyPr>
            <a:lstStyle/>
            <a:p>
              <a:pPr algn="ctr"/>
              <a:r>
                <a:rPr lang="en-US" sz="2400" dirty="0"/>
                <a:t>Live with Less – Budget</a:t>
              </a:r>
            </a:p>
          </p:txBody>
        </p:sp>
      </p:grpSp>
      <p:pic>
        <p:nvPicPr>
          <p:cNvPr id="2" name="more success">
            <a:hlinkClick r:id="" action="ppaction://media"/>
            <a:extLst>
              <a:ext uri="{FF2B5EF4-FFF2-40B4-BE49-F238E27FC236}">
                <a16:creationId xmlns:a16="http://schemas.microsoft.com/office/drawing/2014/main" id="{504FBBCB-0C95-4BDE-A0A7-260458FECA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5003800"/>
            <a:ext cx="406400" cy="406400"/>
          </a:xfrm>
          <a:prstGeom prst="rect">
            <a:avLst/>
          </a:prstGeom>
        </p:spPr>
      </p:pic>
    </p:spTree>
    <p:extLst>
      <p:ext uri="{BB962C8B-B14F-4D97-AF65-F5344CB8AC3E}">
        <p14:creationId xmlns:p14="http://schemas.microsoft.com/office/powerpoint/2010/main" val="154690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16540" y="990600"/>
            <a:ext cx="3225563" cy="492443"/>
          </a:xfrm>
          <a:prstGeom prst="rect">
            <a:avLst/>
          </a:prstGeom>
          <a:noFill/>
        </p:spPr>
        <p:txBody>
          <a:bodyPr wrap="none" rtlCol="0">
            <a:spAutoFit/>
          </a:bodyPr>
          <a:lstStyle/>
          <a:p>
            <a:pPr algn="ctr"/>
            <a:r>
              <a:rPr lang="en-US" sz="2600" b="1" i="1" u="sng" dirty="0"/>
              <a:t>Guidelines for Life:</a:t>
            </a:r>
          </a:p>
        </p:txBody>
      </p:sp>
      <p:graphicFrame>
        <p:nvGraphicFramePr>
          <p:cNvPr id="2" name="Diagram 1"/>
          <p:cNvGraphicFramePr/>
          <p:nvPr>
            <p:extLst>
              <p:ext uri="{D42A27DB-BD31-4B8C-83A1-F6EECF244321}">
                <p14:modId xmlns:p14="http://schemas.microsoft.com/office/powerpoint/2010/main" val="2635937434"/>
              </p:ext>
            </p:extLst>
          </p:nvPr>
        </p:nvGraphicFramePr>
        <p:xfrm>
          <a:off x="1869944" y="16764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 name="Group 7"/>
          <p:cNvGrpSpPr/>
          <p:nvPr/>
        </p:nvGrpSpPr>
        <p:grpSpPr>
          <a:xfrm>
            <a:off x="1143000" y="244327"/>
            <a:ext cx="5997054" cy="461665"/>
            <a:chOff x="4598468"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98468" y="3937353"/>
              <a:ext cx="4381010" cy="396261"/>
            </a:xfrm>
            <a:prstGeom prst="rect">
              <a:avLst/>
            </a:prstGeom>
            <a:noFill/>
          </p:spPr>
          <p:txBody>
            <a:bodyPr wrap="square" rtlCol="0">
              <a:spAutoFit/>
            </a:bodyPr>
            <a:lstStyle/>
            <a:p>
              <a:pPr algn="ctr"/>
              <a:r>
                <a:rPr lang="en-US" sz="2400" dirty="0"/>
                <a:t>Live with Less – Budget</a:t>
              </a:r>
            </a:p>
          </p:txBody>
        </p:sp>
      </p:grpSp>
      <p:pic>
        <p:nvPicPr>
          <p:cNvPr id="3" name="guides">
            <a:hlinkClick r:id="" action="ppaction://media"/>
            <a:extLst>
              <a:ext uri="{FF2B5EF4-FFF2-40B4-BE49-F238E27FC236}">
                <a16:creationId xmlns:a16="http://schemas.microsoft.com/office/drawing/2014/main" id="{0B9EA1D6-0C23-4C86-955C-D360FE02D6F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81525" y="5857875"/>
            <a:ext cx="406400" cy="406400"/>
          </a:xfrm>
          <a:prstGeom prst="rect">
            <a:avLst/>
          </a:prstGeom>
        </p:spPr>
      </p:pic>
    </p:spTree>
    <p:extLst>
      <p:ext uri="{BB962C8B-B14F-4D97-AF65-F5344CB8AC3E}">
        <p14:creationId xmlns:p14="http://schemas.microsoft.com/office/powerpoint/2010/main" val="25926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676401" y="1219200"/>
            <a:ext cx="6934200" cy="3810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Wingdings" panose="05000000000000000000" pitchFamily="2" charset="2"/>
              <a:buChar char="Ø"/>
            </a:pPr>
            <a:r>
              <a:rPr lang="en-US" sz="1600" dirty="0">
                <a:solidFill>
                  <a:schemeClr val="tx1"/>
                </a:solidFill>
              </a:rPr>
              <a:t>You pay yourself first by allocating 20% of your budget to savings!</a:t>
            </a:r>
          </a:p>
          <a:p>
            <a:pPr marL="285750" indent="-285750" algn="l">
              <a:buFont typeface="Wingdings" panose="05000000000000000000" pitchFamily="2" charset="2"/>
              <a:buChar char="Ø"/>
            </a:pPr>
            <a:endParaRPr lang="en-US" sz="1600" dirty="0">
              <a:solidFill>
                <a:schemeClr val="tx1"/>
              </a:solidFill>
            </a:endParaRPr>
          </a:p>
          <a:p>
            <a:pPr marL="285750" indent="-285750" algn="l">
              <a:buFont typeface="Wingdings" panose="05000000000000000000" pitchFamily="2" charset="2"/>
              <a:buChar char="Ø"/>
            </a:pPr>
            <a:r>
              <a:rPr lang="en-US" sz="1600" dirty="0">
                <a:solidFill>
                  <a:schemeClr val="tx1"/>
                </a:solidFill>
              </a:rPr>
              <a:t>Invest in yourself (e.g., skills and education) and your income will grow at an increasing rate</a:t>
            </a:r>
          </a:p>
          <a:p>
            <a:pPr marL="285750" indent="-285750" algn="l">
              <a:buFont typeface="Wingdings" panose="05000000000000000000" pitchFamily="2" charset="2"/>
              <a:buChar char="Ø"/>
            </a:pPr>
            <a:endParaRPr lang="en-US" sz="1600" dirty="0">
              <a:solidFill>
                <a:schemeClr val="tx1"/>
              </a:solidFill>
            </a:endParaRPr>
          </a:p>
          <a:p>
            <a:pPr marL="285750" indent="-285750" algn="l">
              <a:buFont typeface="Wingdings" panose="05000000000000000000" pitchFamily="2" charset="2"/>
              <a:buChar char="Ø"/>
            </a:pPr>
            <a:r>
              <a:rPr lang="en-US" sz="1600" dirty="0">
                <a:solidFill>
                  <a:schemeClr val="tx1"/>
                </a:solidFill>
              </a:rPr>
              <a:t>Pay yourself first so </a:t>
            </a:r>
            <a:r>
              <a:rPr lang="en-US" sz="1600" u="sng" dirty="0">
                <a:solidFill>
                  <a:schemeClr val="tx1"/>
                </a:solidFill>
              </a:rPr>
              <a:t>your</a:t>
            </a:r>
            <a:r>
              <a:rPr lang="en-US" sz="1600" dirty="0">
                <a:solidFill>
                  <a:schemeClr val="tx1"/>
                </a:solidFill>
              </a:rPr>
              <a:t> priorities are being addressed </a:t>
            </a:r>
          </a:p>
          <a:p>
            <a:pPr marL="285750" indent="-285750" algn="l">
              <a:buFont typeface="Wingdings" panose="05000000000000000000" pitchFamily="2" charset="2"/>
              <a:buChar char="Ø"/>
            </a:pPr>
            <a:endParaRPr lang="en-US" sz="1600" dirty="0">
              <a:solidFill>
                <a:schemeClr val="tx1"/>
              </a:solidFill>
            </a:endParaRPr>
          </a:p>
          <a:p>
            <a:pPr marL="285750" indent="-285750" algn="l">
              <a:buFont typeface="Wingdings" panose="05000000000000000000" pitchFamily="2" charset="2"/>
              <a:buChar char="Ø"/>
            </a:pPr>
            <a:r>
              <a:rPr lang="en-US" sz="1600" dirty="0">
                <a:solidFill>
                  <a:schemeClr val="tx1"/>
                </a:solidFill>
              </a:rPr>
              <a:t>Spending controls are a key to reaching your goals, after </a:t>
            </a:r>
            <a:r>
              <a:rPr lang="en-US" sz="1600" u="sng" dirty="0">
                <a:solidFill>
                  <a:schemeClr val="tx1"/>
                </a:solidFill>
              </a:rPr>
              <a:t>your</a:t>
            </a:r>
            <a:r>
              <a:rPr lang="en-US" sz="1600" dirty="0">
                <a:solidFill>
                  <a:schemeClr val="tx1"/>
                </a:solidFill>
              </a:rPr>
              <a:t> future is considered</a:t>
            </a:r>
          </a:p>
          <a:p>
            <a:pPr marL="285750" indent="-285750" algn="l">
              <a:buFont typeface="Wingdings" panose="05000000000000000000" pitchFamily="2" charset="2"/>
              <a:buChar char="Ø"/>
            </a:pPr>
            <a:endParaRPr lang="en-US" sz="1600" dirty="0">
              <a:solidFill>
                <a:schemeClr val="tx1"/>
              </a:solidFill>
            </a:endParaRPr>
          </a:p>
          <a:p>
            <a:pPr marL="285750" indent="-285750" algn="l">
              <a:buFont typeface="Wingdings" panose="05000000000000000000" pitchFamily="2" charset="2"/>
              <a:buChar char="Ø"/>
            </a:pPr>
            <a:r>
              <a:rPr lang="en-US" sz="1600" dirty="0">
                <a:solidFill>
                  <a:schemeClr val="tx1"/>
                </a:solidFill>
              </a:rPr>
              <a:t>Others may help you along the way but </a:t>
            </a:r>
            <a:r>
              <a:rPr lang="en-US" sz="1600" u="sng" dirty="0">
                <a:solidFill>
                  <a:schemeClr val="tx1"/>
                </a:solidFill>
              </a:rPr>
              <a:t>your plans</a:t>
            </a:r>
            <a:r>
              <a:rPr lang="en-US" sz="1600" dirty="0">
                <a:solidFill>
                  <a:schemeClr val="tx1"/>
                </a:solidFill>
              </a:rPr>
              <a:t> should be to succeed on your own!</a:t>
            </a:r>
          </a:p>
          <a:p>
            <a:pPr algn="l"/>
            <a:endParaRPr lang="en-US" sz="1600" dirty="0">
              <a:solidFill>
                <a:srgbClr val="204BA0"/>
              </a:solidFill>
            </a:endParaRPr>
          </a:p>
          <a:p>
            <a:pPr algn="l"/>
            <a:endParaRPr lang="en-US" sz="1400" dirty="0">
              <a:solidFill>
                <a:srgbClr val="204BA0"/>
              </a:solidFill>
            </a:endParaRPr>
          </a:p>
        </p:txBody>
      </p:sp>
      <p:grpSp>
        <p:nvGrpSpPr>
          <p:cNvPr id="8" name="Group 7"/>
          <p:cNvGrpSpPr/>
          <p:nvPr/>
        </p:nvGrpSpPr>
        <p:grpSpPr>
          <a:xfrm>
            <a:off x="1657351" y="216852"/>
            <a:ext cx="5997054" cy="461665"/>
            <a:chOff x="4974216" y="3913771"/>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74216" y="3913771"/>
              <a:ext cx="4381010" cy="396261"/>
            </a:xfrm>
            <a:prstGeom prst="rect">
              <a:avLst/>
            </a:prstGeom>
            <a:noFill/>
          </p:spPr>
          <p:txBody>
            <a:bodyPr wrap="square" rtlCol="0">
              <a:spAutoFit/>
            </a:bodyPr>
            <a:lstStyle/>
            <a:p>
              <a:pPr algn="ctr"/>
              <a:r>
                <a:rPr lang="en-US" sz="2400" dirty="0"/>
                <a:t>Live with Less – Pay Yourself First</a:t>
              </a:r>
            </a:p>
          </p:txBody>
        </p:sp>
      </p:grpSp>
      <p:pic>
        <p:nvPicPr>
          <p:cNvPr id="2" name="you determine future">
            <a:hlinkClick r:id="" action="ppaction://media"/>
            <a:extLst>
              <a:ext uri="{FF2B5EF4-FFF2-40B4-BE49-F238E27FC236}">
                <a16:creationId xmlns:a16="http://schemas.microsoft.com/office/drawing/2014/main" id="{4BAFD294-851C-4EC6-9DF2-565905FF0E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40301" y="5029200"/>
            <a:ext cx="406400" cy="406400"/>
          </a:xfrm>
          <a:prstGeom prst="rect">
            <a:avLst/>
          </a:prstGeom>
        </p:spPr>
      </p:pic>
    </p:spTree>
    <p:extLst>
      <p:ext uri="{BB962C8B-B14F-4D97-AF65-F5344CB8AC3E}">
        <p14:creationId xmlns:p14="http://schemas.microsoft.com/office/powerpoint/2010/main" val="176001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6356" y="4876800"/>
            <a:ext cx="5567530" cy="1477328"/>
          </a:xfrm>
          <a:prstGeom prst="rect">
            <a:avLst/>
          </a:prstGeom>
          <a:noFill/>
        </p:spPr>
        <p:txBody>
          <a:bodyPr wrap="square" rtlCol="0">
            <a:spAutoFit/>
          </a:bodyPr>
          <a:lstStyle/>
          <a:p>
            <a:endParaRPr lang="en-US" dirty="0"/>
          </a:p>
          <a:p>
            <a:r>
              <a:rPr lang="en-US" dirty="0"/>
              <a:t>Play 2:00 through 3:05 to see an example of paying yourself first!</a:t>
            </a:r>
          </a:p>
          <a:p>
            <a:r>
              <a:rPr lang="en-US" dirty="0"/>
              <a:t>	</a:t>
            </a:r>
          </a:p>
          <a:p>
            <a:endParaRPr lang="en-US" dirty="0"/>
          </a:p>
        </p:txBody>
      </p:sp>
      <p:grpSp>
        <p:nvGrpSpPr>
          <p:cNvPr id="8" name="Group 7"/>
          <p:cNvGrpSpPr/>
          <p:nvPr/>
        </p:nvGrpSpPr>
        <p:grpSpPr>
          <a:xfrm>
            <a:off x="1573473" y="244327"/>
            <a:ext cx="5997054" cy="461665"/>
            <a:chOff x="4912941"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12941" y="3937353"/>
              <a:ext cx="4381010" cy="396261"/>
            </a:xfrm>
            <a:prstGeom prst="rect">
              <a:avLst/>
            </a:prstGeom>
            <a:noFill/>
          </p:spPr>
          <p:txBody>
            <a:bodyPr wrap="square" rtlCol="0">
              <a:spAutoFit/>
            </a:bodyPr>
            <a:lstStyle/>
            <a:p>
              <a:pPr algn="ctr"/>
              <a:r>
                <a:rPr lang="en-US" sz="2400" dirty="0"/>
                <a:t>Live with Less – Pay Yourself First</a:t>
              </a:r>
            </a:p>
          </p:txBody>
        </p:sp>
      </p:grpSp>
      <p:pic>
        <p:nvPicPr>
          <p:cNvPr id="2" name="Online Media 1" title="Pay Yourself First (Live with Less)">
            <a:hlinkClick r:id="" action="ppaction://media"/>
            <a:extLst>
              <a:ext uri="{FF2B5EF4-FFF2-40B4-BE49-F238E27FC236}">
                <a16:creationId xmlns:a16="http://schemas.microsoft.com/office/drawing/2014/main" id="{7667D4A8-2695-4025-9C5D-C5B6A916D85C}"/>
              </a:ext>
            </a:extLst>
          </p:cNvPr>
          <p:cNvPicPr>
            <a:picLocks noRot="1" noChangeAspect="1"/>
          </p:cNvPicPr>
          <p:nvPr>
            <a:videoFile r:link="rId1"/>
          </p:nvPr>
        </p:nvPicPr>
        <p:blipFill>
          <a:blip r:embed="rId4"/>
          <a:stretch>
            <a:fillRect/>
          </a:stretch>
        </p:blipFill>
        <p:spPr>
          <a:xfrm>
            <a:off x="1869433" y="1600200"/>
            <a:ext cx="6096000" cy="3429000"/>
          </a:xfrm>
          <a:prstGeom prst="rect">
            <a:avLst/>
          </a:prstGeom>
        </p:spPr>
      </p:pic>
    </p:spTree>
    <p:extLst>
      <p:ext uri="{BB962C8B-B14F-4D97-AF65-F5344CB8AC3E}">
        <p14:creationId xmlns:p14="http://schemas.microsoft.com/office/powerpoint/2010/main" val="26105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AMO_REPORTCONTROLSVISIBLE" val="Empty"/>
  <p:tag name="_AMO_UNIQUEIDENTIFIER" val="48a61702-8385-483c-a09d-2304f30c9d6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15820</TotalTime>
  <Words>3454</Words>
  <Application>Microsoft Office PowerPoint</Application>
  <PresentationFormat>On-screen Show (4:3)</PresentationFormat>
  <Paragraphs>416</Paragraphs>
  <Slides>32</Slides>
  <Notes>17</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Century Schoolbook</vt:lpstr>
      <vt:lpstr>Wingdings</vt:lpstr>
      <vt:lpstr>Wingdings 2</vt: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SunTrust Banks,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Davenport.Stephen.P</dc:creator>
  <cp:lastModifiedBy>stephen davenport</cp:lastModifiedBy>
  <cp:revision>347</cp:revision>
  <dcterms:created xsi:type="dcterms:W3CDTF">2015-05-05T18:54:26Z</dcterms:created>
  <dcterms:modified xsi:type="dcterms:W3CDTF">2020-07-16T19:02:30Z</dcterms:modified>
</cp:coreProperties>
</file>